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951" r:id="rId2"/>
    <p:sldMasterId id="2147483963" r:id="rId3"/>
  </p:sldMasterIdLst>
  <p:notesMasterIdLst>
    <p:notesMasterId r:id="rId22"/>
  </p:notesMasterIdLst>
  <p:handoutMasterIdLst>
    <p:handoutMasterId r:id="rId23"/>
  </p:handoutMasterIdLst>
  <p:sldIdLst>
    <p:sldId id="261" r:id="rId4"/>
    <p:sldId id="300" r:id="rId5"/>
    <p:sldId id="301" r:id="rId6"/>
    <p:sldId id="304" r:id="rId7"/>
    <p:sldId id="295" r:id="rId8"/>
    <p:sldId id="293" r:id="rId9"/>
    <p:sldId id="263" r:id="rId10"/>
    <p:sldId id="302" r:id="rId11"/>
    <p:sldId id="303" r:id="rId12"/>
    <p:sldId id="258" r:id="rId13"/>
    <p:sldId id="269" r:id="rId14"/>
    <p:sldId id="260" r:id="rId15"/>
    <p:sldId id="299" r:id="rId16"/>
    <p:sldId id="281" r:id="rId17"/>
    <p:sldId id="297" r:id="rId18"/>
    <p:sldId id="264" r:id="rId19"/>
    <p:sldId id="268" r:id="rId20"/>
    <p:sldId id="257" r:id="rId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A5047"/>
    <a:srgbClr val="FFFF66"/>
    <a:srgbClr val="0000D4"/>
    <a:srgbClr val="000066"/>
    <a:srgbClr val="EAEAEA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0599" autoAdjust="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F6D3F4-3F89-4EB1-AE3D-5B61022585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51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6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27EF22-4616-42E5-900B-1E406403EA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157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27EF22-4616-42E5-900B-1E406403EA75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8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BA84924-79B0-4714-AF66-B28599232870}" type="slidenum">
              <a:rPr lang="pl-PL" altLang="pl-PL" sz="1200" smtClean="0"/>
              <a:pPr eaLnBrk="1" hangingPunct="1"/>
              <a:t>7</a:t>
            </a:fld>
            <a:endParaRPr lang="pl-PL" altLang="pl-PL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Całość zajęć składa się z 2-ch części. W pierwszej części będziecie zapoznawać się Państwo ze środowiskiem pracy komputera, innymi słowy pokażemy sobie z czego ten zestaw komputer owych się składa, nauczymy się jak pracować z jego systemem operacyjnym i skończymy na umiejętnościach praktycznych takich jak tworzenie katalogów, archiwizacja danych, czy obsługa drukarki. Druga część zajęć poświęcona zostanie usługom w sieciach informatycznych, wiedza i umiejętności nabyte podczas tych zajęć pozwolą Państwu poruszać się w ogólnoświatowej sieci komputerowej</a:t>
            </a:r>
          </a:p>
          <a:p>
            <a:pPr eaLnBrk="1" hangingPunct="1"/>
            <a:r>
              <a:rPr lang="pl-PL" altLang="pl-PL" dirty="0"/>
              <a:t>Dokładny zakres materiału znajduje się w sylabusie ECDL, który udostępniony jest na wspólnym w katalogu </a:t>
            </a:r>
            <a:r>
              <a:rPr lang="pl-PL" altLang="pl-PL" dirty="0" err="1"/>
              <a:t>psilka</a:t>
            </a:r>
            <a:endParaRPr lang="pl-PL" alt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10 pkt do stypendium </a:t>
            </a:r>
            <a:r>
              <a:rPr lang="pl-PL" dirty="0" err="1"/>
              <a:t>WSIiZ</a:t>
            </a:r>
            <a:r>
              <a:rPr lang="pl-PL" dirty="0"/>
              <a:t> to tyle samo ile np. </a:t>
            </a:r>
          </a:p>
          <a:p>
            <a:pPr marL="228600" indent="-228600">
              <a:buAutoNum type="arabicParenR"/>
            </a:pPr>
            <a:r>
              <a:rPr lang="pl-PL" dirty="0"/>
              <a:t>za cało semestralną</a:t>
            </a:r>
            <a:r>
              <a:rPr lang="pl-PL" baseline="0" dirty="0"/>
              <a:t> pracę w redakcji czasopisma uczelnianego np. Pressja, StudentCafe, bistro, TH!NK</a:t>
            </a:r>
          </a:p>
          <a:p>
            <a:pPr marL="228600" indent="-228600">
              <a:buAutoNum type="arabicParenR"/>
            </a:pPr>
            <a:r>
              <a:rPr lang="pl-PL" baseline="0" dirty="0"/>
              <a:t>wyróżnienie w konkursie, festiwalu, przeglądzie lub innej formie osiągnięć artystycznych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B49FF-DD73-484B-A0BA-505842296D1A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56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9A3BC09-0871-42C0-8CFE-72E2F5CEA377}" type="slidenum">
              <a:rPr lang="pl-PL" altLang="pl-PL" sz="1200" smtClean="0"/>
              <a:pPr eaLnBrk="1" hangingPunct="1"/>
              <a:t>11</a:t>
            </a:fld>
            <a:endParaRPr lang="pl-PL" altLang="pl-PL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690A00-6785-489B-8116-0E45B1CA815F}" type="slidenum">
              <a:rPr lang="pl-PL" altLang="pl-PL" sz="1200" smtClean="0"/>
              <a:pPr eaLnBrk="1" hangingPunct="1"/>
              <a:t>17</a:t>
            </a:fld>
            <a:endParaRPr lang="pl-PL" altLang="pl-PL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15C10-E3A1-4EC8-8324-AFEB8FF327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794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AFD2F-9E5E-4640-A016-62E5981E66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579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9438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9438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C32D-1B31-4332-9F3C-E8B816DF78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42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BFA043-C7A5-4773-A064-2B805D67679D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63743-E4F8-475C-BC80-7F6E2F9A4DB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961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A16F2C-1D8C-4B60-A2FA-0C28F59C8226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D5259-FC74-416A-BD62-34954E98D8B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742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A8A732-3D12-4F2A-80F7-C73FE32DE3EB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0C0EC-0642-4701-8F62-D5D96A6A15CF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157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3426D3-C1AB-478D-8930-FD25FFF4A41C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A441C-7B20-4E45-8508-84862631064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188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30D33-53D6-4D58-943D-ACE680DEDE47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D4948-42EB-43AF-A51C-DF58258159B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414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8CB748-D541-48E7-9623-2884E3136FC5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222FB-18D8-48EB-ACCE-281A0DF608F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548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A3B3A-D6C0-4790-B7F1-9245062500DA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944DD-7964-417A-949B-CDD9009C7FFB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7490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80222-5EBA-494F-81AB-94C7441674C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424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A0AE5-F6A4-47E2-A48D-4CE58BB235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1588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B7BD43-BF0A-4D45-872F-BA69A7A64EAA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519C8-901F-4074-A9C4-E3502757008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32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E81DA2-155B-445D-A284-E0716C97691E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9E984-692A-4999-9A6A-9813D41A859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4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E3C9F4-82E7-4ABC-95EB-3B4B033921F4}" type="datetimeFigureOut">
              <a:rPr lang="pl-PL" smtClean="0"/>
              <a:pPr>
                <a:defRPr/>
              </a:pPr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8EC32-10BF-4FC3-89F5-13C7F5F4919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6775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597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466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4509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777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571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9310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99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2A7CD-AF90-4687-B904-072B36C5EF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392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7130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447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458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83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8249F-DDFB-4B45-BF84-1A99822B3D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696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699A4-A4A1-4E76-99FE-6646282E86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389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B1AF0-82FD-49A8-8420-4897D067AE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08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74A07-EDC8-4998-A98B-71A4B754B6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48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2B3B8-5846-427D-8073-7DFA1D94F4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54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2A179-F40B-4D37-A4E0-50DF00B987A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2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9780222-5EBA-494F-81AB-94C7441674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780222-5EBA-494F-81AB-94C7441674C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987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DA494-3A97-47CA-B22A-9F2A5F321003}" type="datetimeFigureOut">
              <a:rPr lang="pl-PL" smtClean="0"/>
              <a:t>23.10.2021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8900-8665-4D7E-A74F-E5F9B94808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72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hyperlink" Target="https://www.flickr.com/photos/premierrp/6211652618/" TargetMode="Externa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microsoft.wsiz.rzeszow.p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ti.org.pl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ecdl.com.p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ecdl.wsiz.rzeszow.pl:443/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egzaminatorECDL@poczta.wsiz.rzeszow.pl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.wikipedia.org/wiki/Microsoft_Wor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hyperlink" Target="mailto:psilka@wsiz.edu.p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Si&#322;ka_Technologia%20informacyjna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ab.wsiz.pl/#/" TargetMode="External"/><Relationship Id="rId2" Type="http://schemas.openxmlformats.org/officeDocument/2006/relationships/hyperlink" Target="M2%20Podstawy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hyperlink" Target="https://bb.wsiz.p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s.wikipedia.org/wiki/Muerte_por_PowerPoin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siz.rzeszow.pl/studia/stypendia/stypendium-rektora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17/06/relationships/model3d" Target="../media/model3d1.glb"/><Relationship Id="rId5" Type="http://schemas.openxmlformats.org/officeDocument/2006/relationships/hyperlink" Target="http://www.finsmes.com/2019/08/microsoft-acquires-promoteiq.html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5536" y="2249577"/>
            <a:ext cx="7920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pl-PL" sz="4000" dirty="0">
                <a:solidFill>
                  <a:schemeClr val="bg1"/>
                </a:solidFill>
              </a:rPr>
              <a:t>Wprowadzenie do przedmiotu:</a:t>
            </a:r>
            <a:br>
              <a:rPr lang="pl-PL" sz="7200" dirty="0">
                <a:solidFill>
                  <a:schemeClr val="bg1"/>
                </a:solidFill>
              </a:rPr>
            </a:br>
            <a:r>
              <a:rPr lang="pl-PL" sz="4800" dirty="0">
                <a:solidFill>
                  <a:schemeClr val="bg1"/>
                </a:solidFill>
              </a:rPr>
              <a:t>Technologia informacyjna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732240" y="2606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F86C7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wsiz.rzeszow.pl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805706"/>
            <a:ext cx="2733925" cy="53702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AFF4FF6-B103-4D85-8D50-A846F03DD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805264"/>
            <a:ext cx="2733925" cy="53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7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19" y="274638"/>
            <a:ext cx="8644621" cy="1143000"/>
          </a:xfrm>
        </p:spPr>
        <p:txBody>
          <a:bodyPr>
            <a:normAutofit/>
          </a:bodyPr>
          <a:lstStyle/>
          <a:p>
            <a:r>
              <a:rPr lang="pl-PL" altLang="pl-PL" sz="3600" b="1" dirty="0"/>
              <a:t>Porównanie cen i wymogów egzaminów IT</a:t>
            </a: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B9E6A45-AE5F-42E9-B4F3-1640C1C3758A}"/>
              </a:ext>
            </a:extLst>
          </p:cNvPr>
          <p:cNvSpPr txBox="1"/>
          <p:nvPr/>
        </p:nvSpPr>
        <p:spPr>
          <a:xfrm>
            <a:off x="3201355" y="6858001"/>
            <a:ext cx="274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 tooltip="https://www.flickr.com/photos/premierrp/6211652618/"/>
              </a:rPr>
              <a:t>To zdjęcie</a:t>
            </a:r>
            <a:r>
              <a:rPr kumimoji="0" 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autor: Nieznany autor, licencja: </a:t>
            </a:r>
            <a:r>
              <a:rPr kumimoji="0" 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tooltip="https://creativecommons.org/licenses/by-nc-nd/3.0/"/>
              </a:rPr>
              <a:t>CC BY-NC-ND</a:t>
            </a:r>
            <a:endParaRPr kumimoji="0" lang="pl-PL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DC10AC0-A6EB-4833-B94B-AB7475EA3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887338"/>
              </p:ext>
            </p:extLst>
          </p:nvPr>
        </p:nvGraphicFramePr>
        <p:xfrm>
          <a:off x="160129" y="1556792"/>
          <a:ext cx="8736012" cy="4381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8560">
                  <a:extLst>
                    <a:ext uri="{9D8B030D-6E8A-4147-A177-3AD203B41FA5}">
                      <a16:colId xmlns:a16="http://schemas.microsoft.com/office/drawing/2014/main" val="2230303244"/>
                    </a:ext>
                  </a:extLst>
                </a:gridCol>
                <a:gridCol w="2292084">
                  <a:extLst>
                    <a:ext uri="{9D8B030D-6E8A-4147-A177-3AD203B41FA5}">
                      <a16:colId xmlns:a16="http://schemas.microsoft.com/office/drawing/2014/main" val="82549168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862425672"/>
                    </a:ext>
                  </a:extLst>
                </a:gridCol>
                <a:gridCol w="2039144">
                  <a:extLst>
                    <a:ext uri="{9D8B030D-6E8A-4147-A177-3AD203B41FA5}">
                      <a16:colId xmlns:a16="http://schemas.microsoft.com/office/drawing/2014/main" val="3564769532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ECDL PTI Standard</a:t>
                      </a:r>
                      <a:br>
                        <a:rPr lang="pl-PL" sz="1600" dirty="0">
                          <a:effectLst/>
                        </a:rPr>
                      </a:br>
                      <a:r>
                        <a:rPr lang="pl-PL" sz="1600" dirty="0">
                          <a:effectLst/>
                        </a:rPr>
                        <a:t>(od 01-10-2021) ceny ulgowe dla uczniów i studentów 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prace kontrolne w ramach wewnątrz uczelnianego zaliczenia bez certyfikatu </a:t>
                      </a:r>
                      <a:endParaRPr lang="pl-PL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Certyfikat Microsoft IT Academy </a:t>
                      </a:r>
                      <a:endParaRPr lang="pl-PL" sz="2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(MICROSOFT)</a:t>
                      </a:r>
                      <a:endParaRPr lang="pl-PL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PREFEROWANY!</a:t>
                      </a:r>
                      <a:endParaRPr lang="pl-PL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8635735"/>
                  </a:ext>
                </a:extLst>
              </a:tr>
              <a:tr h="62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przystąpienie po raz pierwszy do egzaminu + opłata rejestracyjna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dirty="0">
                          <a:effectLst/>
                        </a:rPr>
                        <a:t>172,20 zł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bez odpłatności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b="1" dirty="0">
                          <a:effectLst/>
                        </a:rPr>
                        <a:t>40 zł</a:t>
                      </a:r>
                      <a:endParaRPr lang="pl-PL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4593632"/>
                  </a:ext>
                </a:extLst>
              </a:tr>
              <a:tr h="7675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przystąpienie do kolejnych egzaminów</a:t>
                      </a:r>
                      <a:endParaRPr lang="pl-PL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6 kolejnych egzaminów x 67,65zł</a:t>
                      </a:r>
                      <a:endParaRPr lang="pl-P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bez odpłatności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5 egzaminów x 40 zł</a:t>
                      </a:r>
                      <a:endParaRPr lang="pl-PL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3241387"/>
                  </a:ext>
                </a:extLst>
              </a:tr>
              <a:tr h="418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800">
                          <a:effectLst/>
                        </a:rPr>
                        <a:t>ŁĄCZNIE</a:t>
                      </a:r>
                      <a:endParaRPr lang="pl-PL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dirty="0">
                          <a:effectLst/>
                        </a:rPr>
                        <a:t>578,00 zł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bez odpłatności 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b="1" dirty="0">
                          <a:effectLst/>
                        </a:rPr>
                        <a:t>240 zł</a:t>
                      </a:r>
                      <a:endParaRPr lang="pl-PL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3417415"/>
                  </a:ext>
                </a:extLst>
              </a:tr>
              <a:tr h="418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Czas trwania egzaminu</a:t>
                      </a:r>
                      <a:endParaRPr lang="pl-PL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dirty="0">
                          <a:effectLst/>
                        </a:rPr>
                        <a:t>45 minut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30 minut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b="1" dirty="0">
                          <a:effectLst/>
                        </a:rPr>
                        <a:t>45 minut</a:t>
                      </a:r>
                      <a:endParaRPr lang="pl-PL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2981862"/>
                  </a:ext>
                </a:extLst>
              </a:tr>
              <a:tr h="418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Próg zaliczenia egzaminu</a:t>
                      </a:r>
                      <a:endParaRPr lang="pl-PL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75 % punktów</a:t>
                      </a:r>
                      <a:endParaRPr lang="pl-P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50 % punktów</a:t>
                      </a:r>
                      <a:endParaRPr lang="pl-P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b="1" dirty="0">
                          <a:effectLst/>
                        </a:rPr>
                        <a:t>50 % punktów</a:t>
                      </a:r>
                      <a:endParaRPr lang="pl-PL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601373"/>
                  </a:ext>
                </a:extLst>
              </a:tr>
              <a:tr h="31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Zakres tematyczny</a:t>
                      </a:r>
                      <a:endParaRPr lang="pl-PL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określany przez przedmiot, TEN SAM program</a:t>
                      </a:r>
                      <a:endParaRPr lang="pl-PL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520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797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66" y="491911"/>
            <a:ext cx="3075342" cy="1928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64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/>
              <a:t>Certyfikat Microsoft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33600"/>
            <a:ext cx="7850188" cy="3167063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l-PL" sz="3200" dirty="0"/>
              <a:t>WSIiZ jest od lat autoryzowanym akademickim ośrodkiem szkoleniowym firmy MICROSOFT w ramach programu "</a:t>
            </a:r>
            <a:r>
              <a:rPr lang="pl-PL" sz="3200" dirty="0">
                <a:hlinkClick r:id="rId4"/>
              </a:rPr>
              <a:t>Microsoft IT Academy</a:t>
            </a:r>
            <a:r>
              <a:rPr lang="pl-PL" sz="3200" dirty="0"/>
              <a:t>„ Uczestnictwo w tym programie umożliwia uzyskanie certyfikatów Microsoft honorowanych na całym świecie.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664296" cy="1677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sz="4000" dirty="0"/>
              <a:t>E C D L</a:t>
            </a:r>
            <a:br>
              <a:rPr lang="pl-PL" sz="4000" dirty="0"/>
            </a:br>
            <a:r>
              <a:rPr lang="pl-PL" sz="2800" dirty="0"/>
              <a:t>Europejski Certyfikat Umiejętności Komputerowych</a:t>
            </a:r>
            <a:br>
              <a:rPr lang="en-US" sz="2800" dirty="0"/>
            </a:br>
            <a:r>
              <a:rPr lang="en-US" sz="2800" dirty="0" err="1">
                <a:solidFill>
                  <a:srgbClr val="FF0000"/>
                </a:solidFill>
              </a:rPr>
              <a:t>Obecnie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nie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realizowany</a:t>
            </a:r>
            <a:r>
              <a:rPr lang="en-US" sz="2800" dirty="0">
                <a:solidFill>
                  <a:srgbClr val="FF0000"/>
                </a:solidFill>
              </a:rPr>
              <a:t> ze </a:t>
            </a:r>
            <a:r>
              <a:rPr lang="en-US" sz="2800" dirty="0" err="1">
                <a:solidFill>
                  <a:srgbClr val="FF0000"/>
                </a:solidFill>
              </a:rPr>
              <a:t>względu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wymóg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zdawania</a:t>
            </a:r>
            <a:r>
              <a:rPr lang="en-US" sz="2800" dirty="0">
                <a:solidFill>
                  <a:srgbClr val="FF0000"/>
                </a:solidFill>
              </a:rPr>
              <a:t> w </a:t>
            </a:r>
            <a:r>
              <a:rPr lang="en-US" sz="2800" dirty="0" err="1">
                <a:solidFill>
                  <a:srgbClr val="FF0000"/>
                </a:solidFill>
              </a:rPr>
              <a:t>labolatorium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certyfikowanym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9138"/>
            <a:ext cx="8229600" cy="41370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400" dirty="0"/>
              <a:t>ECDL jest certyfikatem poświadczającym umiejętności osoby legitymującym się takim certyfikatem odnośnie użytkowania komputera w życiu codziennym. Certyfikat ten jest obecnie uważany za standard posiadanych kompetencji w dziedzinie obsługi komputera nie tylko w Europie, ale nawet w świecie.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400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400" dirty="0"/>
              <a:t>Certyfikat ECDL zachowuje swoją ważność bezterminowo. Wszystkie egzaminy trzeba zdać w ciągu 3 lat!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400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400" dirty="0"/>
              <a:t>Wdrożeniem ECDL na terenie Polski zajmuje się Polskie Towarzystwo Informatyczne (</a:t>
            </a:r>
            <a:r>
              <a:rPr lang="pl-PL" sz="2400" dirty="0">
                <a:hlinkClick r:id="rId3"/>
              </a:rPr>
              <a:t>PTI</a:t>
            </a:r>
            <a:r>
              <a:rPr lang="pl-PL" sz="2400" dirty="0"/>
              <a:t>)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400" b="1" u="sng" dirty="0">
                <a:hlinkClick r:id="rId4"/>
              </a:rPr>
              <a:t>www.ecdl.com.pl</a:t>
            </a:r>
            <a:endParaRPr lang="pl-PL" sz="2400" dirty="0">
              <a:solidFill>
                <a:srgbClr val="FFFF66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l-PL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CC00"/>
              </a:buClr>
              <a:defRPr/>
            </a:pPr>
            <a:r>
              <a:rPr lang="pl-PL" sz="2800" dirty="0"/>
              <a:t>Terminy egzaminów są podane w harmonogramie zajęć (Egzamin IT).</a:t>
            </a:r>
          </a:p>
          <a:p>
            <a:pPr>
              <a:lnSpc>
                <a:spcPct val="80000"/>
              </a:lnSpc>
              <a:buClr>
                <a:srgbClr val="FFCC00"/>
              </a:buClr>
              <a:defRPr/>
            </a:pPr>
            <a:endParaRPr lang="pl-PL" sz="2800" dirty="0"/>
          </a:p>
          <a:p>
            <a:pPr>
              <a:lnSpc>
                <a:spcPct val="80000"/>
              </a:lnSpc>
              <a:buClr>
                <a:srgbClr val="FFCC00"/>
              </a:buClr>
              <a:defRPr/>
            </a:pPr>
            <a:r>
              <a:rPr lang="pl-PL" sz="2800" dirty="0"/>
              <a:t>Na egzamin trzeba przynieść legitymację studencką (lub inny dowód tożsamości) i przy egzaminach certyfikowanych dowód opłaty.</a:t>
            </a:r>
          </a:p>
          <a:p>
            <a:pPr marL="0" indent="0">
              <a:lnSpc>
                <a:spcPct val="80000"/>
              </a:lnSpc>
              <a:buClr>
                <a:srgbClr val="FFCC00"/>
              </a:buClr>
              <a:buNone/>
              <a:defRPr/>
            </a:pPr>
            <a:endParaRPr lang="pl-PL" sz="2800" dirty="0"/>
          </a:p>
          <a:p>
            <a:pPr>
              <a:lnSpc>
                <a:spcPct val="80000"/>
              </a:lnSpc>
              <a:buClr>
                <a:srgbClr val="FFCC00"/>
              </a:buClr>
              <a:defRPr/>
            </a:pPr>
            <a:r>
              <a:rPr lang="pl-PL" sz="2800" b="1" dirty="0"/>
              <a:t>Informacje o wynikach egzaminów: </a:t>
            </a:r>
            <a:r>
              <a:rPr lang="pl-PL" sz="2800" b="1" dirty="0">
                <a:hlinkClick r:id="rId2"/>
              </a:rPr>
              <a:t>http://ecdl.wsiz.rzeszow.pl:443/</a:t>
            </a:r>
            <a:endParaRPr lang="pl-PL" sz="2800" b="1" dirty="0"/>
          </a:p>
          <a:p>
            <a:pPr marL="114300" indent="0">
              <a:lnSpc>
                <a:spcPct val="80000"/>
              </a:lnSpc>
              <a:buClr>
                <a:srgbClr val="FFCC00"/>
              </a:buClr>
              <a:buNone/>
              <a:defRPr/>
            </a:pPr>
            <a:endParaRPr lang="pl-PL" sz="2800" dirty="0"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pl-PL" sz="2800" b="1" dirty="0">
                <a:solidFill>
                  <a:srgbClr val="FF0000"/>
                </a:solidFill>
              </a:rPr>
              <a:t>Przy wyborze egzaminu ECDL trzeba poinformować prowadzącego zajęcia dydaktyczne najpóźniej tydzień przed egzaminem! </a:t>
            </a:r>
          </a:p>
          <a:p>
            <a:pPr>
              <a:buClr>
                <a:srgbClr val="FFCC00"/>
              </a:buClr>
              <a:defRPr/>
            </a:pPr>
            <a:endParaRPr lang="pl-PL" sz="2800" dirty="0"/>
          </a:p>
          <a:p>
            <a:pPr>
              <a:buClr>
                <a:srgbClr val="FFCC00"/>
              </a:buClr>
              <a:defRPr/>
            </a:pPr>
            <a:endParaRPr lang="pl-PL" dirty="0"/>
          </a:p>
        </p:txBody>
      </p:sp>
      <p:pic>
        <p:nvPicPr>
          <p:cNvPr id="4" name="Picture 2" descr="Znalezione obrazy dla zapytania wsiz rzeszów">
            <a:extLst>
              <a:ext uri="{FF2B5EF4-FFF2-40B4-BE49-F238E27FC236}">
                <a16:creationId xmlns:a16="http://schemas.microsoft.com/office/drawing/2014/main" id="{E83A0ADF-D7AC-48B5-A3D7-2298E8F6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64904"/>
            <a:ext cx="230051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1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pl-PL" dirty="0"/>
              <a:t>Centrum Egzaminacyjne IT</a:t>
            </a:r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altLang="pl-PL" sz="2400" dirty="0">
                <a:effectLst/>
              </a:rPr>
              <a:t>Sekretariat mieści się w pokoju RA50 i czynny</a:t>
            </a:r>
            <a:r>
              <a:rPr lang="pl-PL" altLang="pl-PL" sz="2400" b="1" dirty="0">
                <a:effectLst/>
              </a:rPr>
              <a:t> </a:t>
            </a:r>
            <a:r>
              <a:rPr lang="pl-PL" altLang="pl-PL" sz="2400" dirty="0">
                <a:effectLst/>
              </a:rPr>
              <a:t>jest w godzinach</a:t>
            </a:r>
            <a:r>
              <a:rPr lang="pl-PL" altLang="pl-PL" sz="2400" b="1" dirty="0">
                <a:effectLst/>
              </a:rPr>
              <a:t> </a:t>
            </a:r>
            <a:r>
              <a:rPr lang="pl-PL" altLang="pl-PL" sz="2400" dirty="0"/>
              <a:t>9</a:t>
            </a:r>
            <a:r>
              <a:rPr lang="pl-PL" altLang="pl-PL" sz="2400" dirty="0">
                <a:effectLst/>
              </a:rPr>
              <a:t>:00 – 12:00 w DYDAKTYCZNE DNI od wtorku do soboty włącznie (tel. 017 866 11 33 e-mail: </a:t>
            </a:r>
            <a:r>
              <a:rPr lang="pl-PL" altLang="pl-PL" sz="2400" dirty="0">
                <a:effectLst/>
                <a:hlinkClick r:id="rId2"/>
              </a:rPr>
              <a:t>egzaminatorECDL@poczta.wsiz.rzeszow.pl</a:t>
            </a:r>
            <a:r>
              <a:rPr lang="pl-PL" altLang="pl-PL" sz="2400" dirty="0">
                <a:effectLst/>
              </a:rPr>
              <a:t>).</a:t>
            </a:r>
          </a:p>
          <a:p>
            <a:endParaRPr lang="pl-PL" altLang="pl-PL" sz="2400" dirty="0">
              <a:effectLst/>
            </a:endParaRPr>
          </a:p>
          <a:p>
            <a:r>
              <a:rPr lang="pl-PL" altLang="pl-PL" sz="2400" b="1" dirty="0">
                <a:effectLst/>
              </a:rPr>
              <a:t>Płatności </a:t>
            </a:r>
            <a:r>
              <a:rPr lang="pl-PL" altLang="pl-PL" sz="2400" b="1" dirty="0"/>
              <a:t>za egzaminy CMITA studenci uiszczają na swój indywidualny numer subkonta CMITA ( jaki mogą znaleźć poprzez swoje zasoby Wirtualnej Uczelni w zakładce Kwestura) lub na konto ogólne studenta (jeśli to konto walutowe).</a:t>
            </a:r>
          </a:p>
          <a:p>
            <a:r>
              <a:rPr lang="pl-PL" altLang="pl-PL" sz="2400" b="1" dirty="0"/>
              <a:t>za ECDL zdający wnoszą samodzielnie opłaty poprzez wskazówki na stronie https://kasa.eecdl.pl/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EC6B9A7-7731-4F63-8F53-75FA0B0E6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92280" y="363229"/>
            <a:ext cx="1872208" cy="11456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Literatura podstawowa</a:t>
            </a: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008032"/>
              </p:ext>
            </p:extLst>
          </p:nvPr>
        </p:nvGraphicFramePr>
        <p:xfrm>
          <a:off x="457200" y="1600200"/>
          <a:ext cx="8229600" cy="427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28600" algn="l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2000" b="0" dirty="0">
                          <a:effectLst/>
                          <a:latin typeface="Tahoma"/>
                          <a:ea typeface="Times New Roman"/>
                        </a:rPr>
                        <a:t>Witold Sikorski: ECDL. Podstawy pracy z komputerem. Moduł B1, PWN, Warszawa 2015</a:t>
                      </a:r>
                    </a:p>
                    <a:p>
                      <a:pPr marL="228600" algn="l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endParaRPr lang="pl-PL" sz="2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4066" marR="7406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algn="l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2000" b="0" dirty="0">
                          <a:effectLst/>
                          <a:latin typeface="Tahoma"/>
                          <a:ea typeface="Times New Roman"/>
                        </a:rPr>
                        <a:t>Witold Sikorski: ECDL. Podstawy pracy w sieci. Moduł B2, PWN, Warszawa 2014</a:t>
                      </a:r>
                    </a:p>
                    <a:p>
                      <a:pPr marL="228600" algn="l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endParaRPr lang="pl-PL" sz="2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4066" marR="7406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algn="just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2000" b="0" dirty="0">
                          <a:effectLst/>
                          <a:latin typeface="Tahoma"/>
                          <a:ea typeface="Times New Roman"/>
                        </a:rPr>
                        <a:t>Alicja Żarowska-Mazur, Dawid Mazur: ECDL. </a:t>
                      </a:r>
                      <a:r>
                        <a:rPr lang="en-US" sz="2000" b="0" dirty="0">
                          <a:effectLst/>
                          <a:latin typeface="Tahoma"/>
                          <a:ea typeface="Times New Roman"/>
                        </a:rPr>
                        <a:t>IT Security. </a:t>
                      </a:r>
                      <a:r>
                        <a:rPr lang="en-US" sz="2000" b="0" dirty="0" err="1">
                          <a:effectLst/>
                          <a:latin typeface="Tahoma"/>
                          <a:ea typeface="Times New Roman"/>
                        </a:rPr>
                        <a:t>Moduł</a:t>
                      </a:r>
                      <a:r>
                        <a:rPr lang="en-US" sz="2000" b="0" dirty="0">
                          <a:effectLst/>
                          <a:latin typeface="Tahoma"/>
                          <a:ea typeface="Times New Roman"/>
                        </a:rPr>
                        <a:t> S3, PWN, Warszawa 2014</a:t>
                      </a:r>
                      <a:endParaRPr lang="pl-PL" sz="2000" b="0" dirty="0">
                        <a:effectLst/>
                        <a:latin typeface="Tahoma"/>
                        <a:ea typeface="Times New Roman"/>
                      </a:endParaRPr>
                    </a:p>
                    <a:p>
                      <a:pPr marL="228600" algn="just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endParaRPr lang="pl-PL" sz="2000" b="0" dirty="0">
                        <a:effectLst/>
                        <a:latin typeface="Tahoma"/>
                        <a:ea typeface="Times New Roman"/>
                      </a:endParaRPr>
                    </a:p>
                  </a:txBody>
                  <a:tcPr marL="74066" marR="74066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algn="l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2000" b="0" kern="1200" dirty="0">
                          <a:solidFill>
                            <a:schemeClr val="dk1"/>
                          </a:solidFill>
                          <a:effectLst/>
                          <a:latin typeface="Tahoma"/>
                          <a:ea typeface="Times New Roman" panose="02020603050405020304" pitchFamily="18" charset="0"/>
                          <a:cs typeface="+mn-cs"/>
                        </a:rPr>
                        <a:t>Alicja Żarowska-Mazur, Waldemar Węglarz: ECDL Base Na skróty, PWN 2014</a:t>
                      </a:r>
                    </a:p>
                    <a:p>
                      <a:pPr marL="228600" algn="l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endParaRPr lang="pl-PL" sz="2000" b="0" kern="1200" dirty="0">
                        <a:solidFill>
                          <a:schemeClr val="dk1"/>
                        </a:solidFill>
                        <a:effectLst/>
                        <a:latin typeface="Tahoma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algn="l" hangingPunct="0"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endParaRPr lang="pl-PL" sz="2000" b="0" kern="1200" dirty="0">
                        <a:solidFill>
                          <a:schemeClr val="dk1"/>
                        </a:solidFill>
                        <a:effectLst/>
                        <a:latin typeface="Tahoma"/>
                        <a:ea typeface="Times New Roman"/>
                        <a:cs typeface="+mn-cs"/>
                      </a:endParaRPr>
                    </a:p>
                  </a:txBody>
                  <a:tcPr marL="74066" marR="74066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A8F90097-300F-43FB-9799-7E74334C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0"/>
            <a:ext cx="2301497" cy="16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5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/>
              <a:t>Literatura uzupełniająca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0825" y="1600200"/>
            <a:ext cx="5113338" cy="4478338"/>
          </a:xfrm>
        </p:spPr>
        <p:txBody>
          <a:bodyPr>
            <a:normAutofit lnSpcReduction="10000"/>
          </a:bodyPr>
          <a:lstStyle/>
          <a:p>
            <a:pPr eaLnBrk="1" hangingPunct="1">
              <a:buClr>
                <a:srgbClr val="FFFF66"/>
              </a:buClr>
              <a:defRPr/>
            </a:pPr>
            <a:r>
              <a:rPr lang="pl-PL" b="1" dirty="0">
                <a:effectLst/>
              </a:rPr>
              <a:t>„Użytkowanie komputerów” OD ZERA DO </a:t>
            </a:r>
            <a:r>
              <a:rPr lang="pl-PL" b="1" dirty="0" err="1">
                <a:effectLst/>
              </a:rPr>
              <a:t>ECeDeeLa</a:t>
            </a:r>
            <a:r>
              <a:rPr lang="pl-PL" b="1" dirty="0">
                <a:effectLst/>
              </a:rPr>
              <a:t> z Siódemką TOM-2 Wydawnictwo: </a:t>
            </a:r>
            <a:r>
              <a:rPr lang="pl-PL" b="1" dirty="0" err="1">
                <a:effectLst/>
              </a:rPr>
              <a:t>ITst@rt</a:t>
            </a:r>
            <a:endParaRPr lang="pl-PL" b="1" dirty="0">
              <a:effectLst/>
            </a:endParaRPr>
          </a:p>
          <a:p>
            <a:pPr eaLnBrk="1" hangingPunct="1">
              <a:defRPr/>
            </a:pPr>
            <a:endParaRPr lang="pl-PL" b="1" dirty="0">
              <a:effectLst/>
            </a:endParaRPr>
          </a:p>
          <a:p>
            <a:pPr eaLnBrk="1" hangingPunct="1">
              <a:defRPr/>
            </a:pPr>
            <a:r>
              <a:rPr lang="pl-PL" b="1" dirty="0">
                <a:effectLst/>
              </a:rPr>
              <a:t>„Usługi w sieciach informatycznych” </a:t>
            </a:r>
          </a:p>
          <a:p>
            <a:pPr eaLnBrk="1" hangingPunct="1">
              <a:defRPr/>
            </a:pPr>
            <a:r>
              <a:rPr lang="pl-PL" b="1" dirty="0">
                <a:effectLst/>
              </a:rPr>
              <a:t>OD ZERA DO </a:t>
            </a:r>
            <a:r>
              <a:rPr lang="pl-PL" b="1" dirty="0" err="1">
                <a:effectLst/>
              </a:rPr>
              <a:t>ECeDeeLa</a:t>
            </a:r>
            <a:r>
              <a:rPr lang="pl-PL" b="1" dirty="0">
                <a:effectLst/>
              </a:rPr>
              <a:t> z Siódemką TOM-7 Wydawnictwo: </a:t>
            </a:r>
            <a:r>
              <a:rPr lang="pl-PL" b="1" dirty="0" err="1">
                <a:effectLst/>
              </a:rPr>
              <a:t>ITst@rt</a:t>
            </a:r>
            <a:endParaRPr lang="pl-PL" b="1" dirty="0">
              <a:effectLst/>
            </a:endParaRPr>
          </a:p>
          <a:p>
            <a:pPr eaLnBrk="1" hangingPunct="1">
              <a:defRPr/>
            </a:pPr>
            <a:endParaRPr lang="pl-PL" dirty="0">
              <a:solidFill>
                <a:srgbClr val="FFFF66"/>
              </a:solidFill>
            </a:endParaRPr>
          </a:p>
        </p:txBody>
      </p:sp>
      <p:pic>
        <p:nvPicPr>
          <p:cNvPr id="21508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12776"/>
            <a:ext cx="1583651" cy="2115691"/>
          </a:xfrm>
        </p:spPr>
      </p:pic>
      <p:pic>
        <p:nvPicPr>
          <p:cNvPr id="21509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860800"/>
            <a:ext cx="16033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sz="4000"/>
              <a:t>Ogólne zasady  przestrzegania norm zachowań, podczas realizacji zajęć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60575"/>
            <a:ext cx="8229600" cy="4065588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pl-PL" sz="2800" dirty="0"/>
              <a:t>Zasady sanitarne zgodne z zaleceniami GIS  i Zarządzeniem Rektora (</a:t>
            </a:r>
            <a:r>
              <a:rPr lang="pl-PL" sz="2800" b="1" dirty="0">
                <a:solidFill>
                  <a:srgbClr val="FF0000"/>
                </a:solidFill>
              </a:rPr>
              <a:t>zasady DDM</a:t>
            </a:r>
            <a:r>
              <a:rPr lang="pl-PL" sz="2800" dirty="0"/>
              <a:t>).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pl-PL" sz="2800" dirty="0"/>
              <a:t>Proszę o nieużywanie telefonu komórkowego podczas zajęć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pl-PL" sz="2800" dirty="0"/>
              <a:t>Uwaga na teczki, plecaki itp..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pl-PL" sz="2800" dirty="0"/>
              <a:t>Studenci mający 3 nieobecności na zajęciach zgodnie z Regulaminem Studiów zostaną zgłoszeni do skreślenia, za nieuczęszczanie na zajęcia dydaktyczne.</a:t>
            </a:r>
          </a:p>
          <a:p>
            <a:pPr eaLnBrk="1" hangingPunct="1">
              <a:buClr>
                <a:srgbClr val="FFFF66"/>
              </a:buClr>
              <a:buFontTx/>
              <a:buChar char="o"/>
              <a:defRPr/>
            </a:pPr>
            <a:endParaRPr lang="pl-PL" dirty="0">
              <a:solidFill>
                <a:srgbClr val="FFFF66"/>
              </a:solidFill>
            </a:endParaRPr>
          </a:p>
          <a:p>
            <a:pPr eaLnBrk="1" hangingPunct="1">
              <a:buFontTx/>
              <a:buChar char="o"/>
              <a:defRPr/>
            </a:pPr>
            <a:endParaRPr lang="pl-PL" dirty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139952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F86C7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wsiz.rzeszow.pl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805706"/>
            <a:ext cx="2733925" cy="537021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123728" y="291565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F86C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Siłka Piotr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23728" y="2562079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Dziękuję za uwagę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245073" y="3429000"/>
            <a:ext cx="504056" cy="6736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123728" y="370774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F86C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psilka@wsiz.edu.pl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8373908-725C-4100-9ECE-373EC20BC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645066"/>
            <a:ext cx="1524132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39552" y="1196752"/>
            <a:ext cx="85689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Forma: laboratorium – 12 godzin</a:t>
            </a:r>
            <a:b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732240" y="2606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F86C7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wsiz.rzeszow.pl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805706"/>
            <a:ext cx="2733925" cy="53702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4E02025-8E58-4831-B304-BE069045CE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550" y="2780928"/>
            <a:ext cx="7902575" cy="251973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l-PL" dirty="0">
                <a:solidFill>
                  <a:schemeClr val="bg1"/>
                </a:solidFill>
              </a:rPr>
              <a:t>Prowadzący: mgr Piotr Siłka</a:t>
            </a:r>
          </a:p>
          <a:p>
            <a:pPr eaLnBrk="1" hangingPunct="1">
              <a:lnSpc>
                <a:spcPct val="90000"/>
              </a:lnSpc>
              <a:defRPr/>
            </a:pPr>
            <a:endParaRPr lang="pl-PL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2400" dirty="0">
                <a:solidFill>
                  <a:schemeClr val="bg1"/>
                </a:solidFill>
              </a:rPr>
              <a:t>Kontakt: WSIiZ pokój nr 24a (Dział Logistyki Procesu Dydaktycznego) tel. 017 8661 200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l-PL" sz="2400" dirty="0">
                <a:solidFill>
                  <a:schemeClr val="bg1"/>
                </a:solidFill>
              </a:rPr>
              <a:t>e-mail: </a:t>
            </a:r>
            <a:r>
              <a:rPr lang="pl-PL" sz="24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psilka@wsiz.edu.pl</a:t>
            </a:r>
            <a:endParaRPr lang="pl-PL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pl-PL" sz="2400" b="1" dirty="0"/>
              <a:t>Pokój do konsultacji zdalnych na platformie </a:t>
            </a:r>
            <a:r>
              <a:rPr lang="pl-PL" sz="2400" b="1" dirty="0" err="1"/>
              <a:t>Webex</a:t>
            </a:r>
            <a:r>
              <a:rPr lang="pl-PL" sz="2400" b="1" dirty="0"/>
              <a:t>: https://wsiz.webex.com/meet/psilka</a:t>
            </a:r>
          </a:p>
          <a:p>
            <a:pPr eaLnBrk="1" hangingPunct="1">
              <a:lnSpc>
                <a:spcPct val="90000"/>
              </a:lnSpc>
              <a:defRPr/>
            </a:pP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45FF6BD-4C70-41AF-9E82-DFEC1DFAD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98" y="1825260"/>
            <a:ext cx="1872208" cy="14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07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4934" y="260648"/>
            <a:ext cx="8229600" cy="1143000"/>
          </a:xfrm>
        </p:spPr>
        <p:txBody>
          <a:bodyPr/>
          <a:lstStyle/>
          <a:p>
            <a:r>
              <a:rPr lang="pl-PL" dirty="0"/>
              <a:t>Kryteria i forma zaliczenia zajęć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23891"/>
            <a:ext cx="8640960" cy="481342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FF66"/>
              </a:buClr>
              <a:buNone/>
              <a:defRPr/>
            </a:pPr>
            <a:r>
              <a:rPr lang="pl-PL" sz="2400" b="1" dirty="0"/>
              <a:t>Warunkiem zaliczenia przedmiotu są pozytywne oceny z dwóch modułów, w formie wybranego egzaminu IT 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pl-PL" sz="2400" b="1" dirty="0"/>
              <a:t>Egzamin Microsoft,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pl-PL" sz="2400" b="1" dirty="0"/>
              <a:t>Egzamin wewnętrzny </a:t>
            </a:r>
            <a:r>
              <a:rPr lang="pl-PL" sz="2400" b="1" dirty="0" err="1"/>
              <a:t>WSIiZ</a:t>
            </a:r>
            <a:r>
              <a:rPr lang="pl-PL" sz="2400" b="1" dirty="0"/>
              <a:t>,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pl-PL" sz="2400" b="1" dirty="0"/>
              <a:t>Egzamin ECDL.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FF66"/>
              </a:buClr>
              <a:defRPr/>
            </a:pPr>
            <a:r>
              <a:rPr lang="pl-PL" sz="2400" b="1" dirty="0"/>
              <a:t>i zaliczyć samodzielnie test ze Szkolenia Bibliotecznego (na BB).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FF66"/>
              </a:buClr>
              <a:buNone/>
              <a:defRPr/>
            </a:pPr>
            <a:endParaRPr lang="pl-PL" sz="21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FF66"/>
              </a:buClr>
              <a:buNone/>
              <a:defRPr/>
            </a:pPr>
            <a:r>
              <a:rPr lang="pl-PL" sz="2100" b="1" dirty="0"/>
              <a:t>Końcowa ocena z przedmiotu</a:t>
            </a:r>
            <a:r>
              <a:rPr lang="pl-PL" sz="2100" dirty="0"/>
              <a:t> to średnia arytmetyczna ocen z egzaminu obniżona lub podwyższona o 0.5 stopnia, bądź pozostająca bez zmian w zależności od ilości uzyskanych punktów.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FF66"/>
              </a:buClr>
              <a:buNone/>
              <a:defRPr/>
            </a:pPr>
            <a:endParaRPr lang="pl-PL" sz="2100" u="sng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FF66"/>
              </a:buClr>
              <a:buNone/>
              <a:defRPr/>
            </a:pPr>
            <a:r>
              <a:rPr lang="pl-PL" sz="2100" u="sng" dirty="0"/>
              <a:t>Punktowana jest: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pl-PL" sz="1800" b="1" dirty="0"/>
              <a:t>Przystąpienie do egzaminu certyfikowanego Microsoft (</a:t>
            </a:r>
            <a:r>
              <a:rPr lang="pl-PL" sz="1800" b="1" dirty="0">
                <a:solidFill>
                  <a:srgbClr val="FF0000"/>
                </a:solidFill>
              </a:rPr>
              <a:t>+0.5 oceny końcowej</a:t>
            </a:r>
            <a:r>
              <a:rPr lang="pl-PL" sz="1800" b="1" dirty="0"/>
              <a:t>).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pl-PL" sz="1800" b="1" dirty="0"/>
              <a:t>Obecność na zajęciach.</a:t>
            </a: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pl-PL" sz="1800" b="1" dirty="0"/>
          </a:p>
          <a:p>
            <a:pPr marL="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pl-PL" sz="2200" b="1" dirty="0">
                <a:solidFill>
                  <a:srgbClr val="FF0000"/>
                </a:solidFill>
                <a:hlinkClick r:id="rId3" action="ppaction://hlinkfile"/>
              </a:rPr>
              <a:t>Szczegółowe wymagania i opis zamieszczony jest w Karcie przedmiotu</a:t>
            </a:r>
            <a:endParaRPr lang="pl-PL" sz="2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1026" name="Picture 2" descr="Znalezione obrazy dla zapytania wsiz rzeszó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05"/>
            <a:ext cx="1292406" cy="9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03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27B128-1A54-40B0-86D9-0F0371D6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dirty="0"/>
              <a:t>Materiały do zajęć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C72EB2-7B4C-4322-8B29-FCE1FED57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Ćwiczenia do zajęć od Wykładowcy, (prezentacje, pliki) są dostępne na dysku wspólnym </a:t>
            </a:r>
            <a:r>
              <a:rPr lang="pl-PL" dirty="0">
                <a:solidFill>
                  <a:srgbClr val="FF0000"/>
                </a:solidFill>
              </a:rPr>
              <a:t>K: </a:t>
            </a:r>
            <a:r>
              <a:rPr lang="pl-PL" dirty="0" err="1">
                <a:solidFill>
                  <a:srgbClr val="FF0000"/>
                </a:solidFill>
              </a:rPr>
              <a:t>PSilka</a:t>
            </a:r>
            <a:r>
              <a:rPr lang="pl-PL" dirty="0">
                <a:solidFill>
                  <a:srgbClr val="FF0000"/>
                </a:solidFill>
              </a:rPr>
              <a:t>  </a:t>
            </a:r>
            <a:r>
              <a:rPr lang="pl-PL" dirty="0"/>
              <a:t>w katalogu </a:t>
            </a:r>
            <a:r>
              <a:rPr lang="pl-PL" dirty="0">
                <a:solidFill>
                  <a:srgbClr val="FF0000"/>
                </a:solidFill>
              </a:rPr>
              <a:t>M2 (</a:t>
            </a:r>
            <a:r>
              <a:rPr lang="pl-PL" dirty="0">
                <a:solidFill>
                  <a:srgbClr val="FF0000"/>
                </a:solidFill>
                <a:hlinkClick r:id="rId2" action="ppaction://hlinkfile"/>
              </a:rPr>
              <a:t>K: </a:t>
            </a:r>
            <a:r>
              <a:rPr lang="pl-PL" dirty="0" err="1">
                <a:solidFill>
                  <a:srgbClr val="FF0000"/>
                </a:solidFill>
                <a:hlinkClick r:id="rId2" action="ppaction://hlinkfile"/>
              </a:rPr>
              <a:t>PSilka</a:t>
            </a:r>
            <a:r>
              <a:rPr lang="pl-PL" dirty="0">
                <a:solidFill>
                  <a:srgbClr val="FF0000"/>
                </a:solidFill>
                <a:hlinkClick r:id="rId2" action="ppaction://hlinkfile"/>
              </a:rPr>
              <a:t> / M2 Podstawy</a:t>
            </a:r>
            <a:r>
              <a:rPr lang="pl-PL" dirty="0">
                <a:solidFill>
                  <a:srgbClr val="FF0000"/>
                </a:solidFill>
              </a:rPr>
              <a:t>)</a:t>
            </a:r>
            <a:r>
              <a:rPr lang="pl-PL" sz="2800" dirty="0">
                <a:solidFill>
                  <a:srgbClr val="FF0000"/>
                </a:solidFill>
              </a:rPr>
              <a:t>. </a:t>
            </a:r>
            <a:r>
              <a:rPr lang="pl-PL" dirty="0"/>
              <a:t>Dostęp do dysków sieciowych (własnych i wspólnych) jest możliwy również z poza uczelni przez Pulpit zdalny (</a:t>
            </a:r>
            <a:r>
              <a:rPr lang="pl-PL" dirty="0">
                <a:hlinkClick r:id="rId3"/>
              </a:rPr>
              <a:t>lab.wsiz.pl</a:t>
            </a:r>
            <a:r>
              <a:rPr lang="pl-PL" dirty="0"/>
              <a:t>) lub przez protokół FTP dostępny na WU</a:t>
            </a:r>
            <a:r>
              <a:rPr lang="pl-PL" dirty="0">
                <a:solidFill>
                  <a:srgbClr val="FF0000"/>
                </a:solidFill>
              </a:rPr>
              <a:t>. </a:t>
            </a:r>
          </a:p>
          <a:p>
            <a:r>
              <a:rPr lang="pl-PL" dirty="0"/>
              <a:t>Materiały pomocnicze do zajęć  są dostępne na platformie internetowej pod adresem </a:t>
            </a:r>
            <a:r>
              <a:rPr lang="pl-PL" dirty="0">
                <a:solidFill>
                  <a:srgbClr val="FF0000"/>
                </a:solidFill>
                <a:hlinkClick r:id="rId4"/>
              </a:rPr>
              <a:t>bb.wsiz.pl</a:t>
            </a:r>
            <a:endParaRPr lang="pl-PL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DCB0448-49BD-40E4-B3EE-69DD3A7BD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0"/>
            <a:ext cx="2195736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1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Szkolenie biblioteczne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46367"/>
            <a:ext cx="8229600" cy="417979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Zgodnie z Kartą przedmiotu „Technologia informacyjna”, umiejętność korzystania z zasobów bibliotecznych jest jednym z efektów przedmiotowych dla laboratorium na 1 semestrze.</a:t>
            </a:r>
          </a:p>
          <a:p>
            <a:r>
              <a:rPr lang="pl-PL" dirty="0"/>
              <a:t>Celem szkolenia jest zapoznanie studentów pierwszego roku z organizacją i funkcjonowaniem systemu biblioteczno-informacyjnego, charakterem i lokalizacją zbiorów, oferowanymi usługami bibliotecznymi oraz regulaminem </a:t>
            </a:r>
            <a:br>
              <a:rPr lang="pl-PL" dirty="0"/>
            </a:br>
            <a:r>
              <a:rPr lang="pl-PL" dirty="0"/>
              <a:t>i zasadami korzystania.</a:t>
            </a:r>
          </a:p>
          <a:p>
            <a:r>
              <a:rPr lang="pl-PL" b="1" dirty="0">
                <a:solidFill>
                  <a:srgbClr val="FF0000"/>
                </a:solidFill>
              </a:rPr>
              <a:t>Student zobowiązany jest zaliczyć samodzielnie kurs e-learning „Szkolenie biblioteczne” </a:t>
            </a:r>
            <a:r>
              <a:rPr lang="pl-PL" dirty="0"/>
              <a:t>(kurs umieszczony jest na platformie </a:t>
            </a:r>
            <a:r>
              <a:rPr lang="pl-PL" dirty="0" err="1"/>
              <a:t>Blackboard</a:t>
            </a:r>
            <a:r>
              <a:rPr lang="pl-PL" dirty="0"/>
              <a:t>).</a:t>
            </a:r>
          </a:p>
          <a:p>
            <a:r>
              <a:rPr lang="pl-PL" b="1" dirty="0"/>
              <a:t>Nabyte wiadomości trzeba sprawdzić, rozwiązując test końcowy, tj. udzielając co najmniej 60% prawidłowych odpowiedzi. 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CB897B-ECF1-4D30-AA8F-3663CF57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0751"/>
            <a:ext cx="2877561" cy="19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3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114"/>
          </a:xfrm>
        </p:spPr>
        <p:txBody>
          <a:bodyPr/>
          <a:lstStyle/>
          <a:p>
            <a:r>
              <a:rPr lang="pl-PL" dirty="0"/>
              <a:t>Co w ramach przedmiotu?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24744"/>
            <a:ext cx="8424936" cy="5276056"/>
          </a:xfrm>
        </p:spPr>
        <p:txBody>
          <a:bodyPr/>
          <a:lstStyle/>
          <a:p>
            <a:pPr marL="114300" indent="0">
              <a:buNone/>
            </a:pPr>
            <a:r>
              <a:rPr lang="pl-PL" sz="2000" b="1" dirty="0"/>
              <a:t>Nauka trwa </a:t>
            </a:r>
            <a:r>
              <a:rPr lang="pl-PL" sz="2000" b="1" u="sng" dirty="0">
                <a:solidFill>
                  <a:srgbClr val="FF0000"/>
                </a:solidFill>
              </a:rPr>
              <a:t>trzy </a:t>
            </a:r>
            <a:r>
              <a:rPr lang="pl-PL" sz="2000" b="1" dirty="0"/>
              <a:t>semestry i w tym okresie trzeba zaliczyć poniższe egzaminy:</a:t>
            </a:r>
          </a:p>
          <a:p>
            <a:pPr marL="114300" indent="0">
              <a:buNone/>
            </a:pPr>
            <a:endParaRPr lang="pl-PL" sz="2000" b="1" dirty="0"/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646004"/>
              </p:ext>
            </p:extLst>
          </p:nvPr>
        </p:nvGraphicFramePr>
        <p:xfrm>
          <a:off x="395536" y="1556792"/>
          <a:ext cx="5832648" cy="4487258"/>
        </p:xfrm>
        <a:graphic>
          <a:graphicData uri="http://schemas.openxmlformats.org/drawingml/2006/table">
            <a:tbl>
              <a:tblPr firstRow="1" firstCol="1" bandRow="1">
                <a:effectLst/>
                <a:tableStyleId>{ED083AE6-46FA-4A59-8FB0-9F97EB10719F}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Semestr nauki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FF0000"/>
                          </a:solidFill>
                          <a:effectLst/>
                        </a:rPr>
                        <a:t>nazwy SZEŚCIU egzaminów Certyfikatu Microsoft IT Academy (MICROSOFT)</a:t>
                      </a:r>
                      <a:endParaRPr lang="pl-PL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/>
                        </a:rPr>
                        <a:t>Egzamin: M2  Podstawy </a:t>
                      </a:r>
                      <a:r>
                        <a:rPr lang="pl-PL" sz="2000" b="1">
                          <a:effectLst/>
                        </a:rPr>
                        <a:t>technik komputerowych - </a:t>
                      </a:r>
                      <a:r>
                        <a:rPr lang="pl-PL" sz="2000" b="1" dirty="0">
                          <a:effectLst/>
                        </a:rPr>
                        <a:t>Windows &amp; IE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effectLst/>
                        </a:rPr>
                        <a:t>Egzamin: M1 teoria</a:t>
                      </a:r>
                      <a:endParaRPr lang="pl-PL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egzamin: M3 Word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85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</a:rPr>
                        <a:t>egzamin: M6 Power Point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8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egzamin: M5 Access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853"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egzamin: M4 Excel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61858813-E8FE-45EE-AC9C-69E2EAD0B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72200" y="2605286"/>
            <a:ext cx="2376264" cy="21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8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b="1" dirty="0"/>
              <a:t>Wykaz realizowanych treści w bieżącym semestrze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5875"/>
            <a:ext cx="8229600" cy="53832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1800" dirty="0"/>
              <a:t>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E701C41-0C53-45E8-B2C1-EE467C51F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490781"/>
              </p:ext>
            </p:extLst>
          </p:nvPr>
        </p:nvGraphicFramePr>
        <p:xfrm>
          <a:off x="323528" y="1196752"/>
          <a:ext cx="8424936" cy="489654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424936">
                  <a:extLst>
                    <a:ext uri="{9D8B030D-6E8A-4147-A177-3AD203B41FA5}">
                      <a16:colId xmlns:a16="http://schemas.microsoft.com/office/drawing/2014/main" val="3907957659"/>
                    </a:ext>
                  </a:extLst>
                </a:gridCol>
              </a:tblGrid>
              <a:tr h="1030851">
                <a:tc>
                  <a:txBody>
                    <a:bodyPr/>
                    <a:lstStyle/>
                    <a:p>
                      <a:pPr algn="just" hangingPunct="0"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1600" spc="-30" dirty="0">
                          <a:effectLst/>
                        </a:rPr>
                        <a:t>Korzystanie z głównych elementów systemu operacyjnego. Architektura systemu komputerowego, charakterystyka poszczególnych elementów: jednostka centralna, urządzenia wejścia/wyjścia, komunikacja pomiędzy elementami systemu komputerowego. Używanie funkcji pulpitu i sprawne poruszanie się w środowisku graficznym.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47867617"/>
                  </a:ext>
                </a:extLst>
              </a:tr>
              <a:tr h="515426">
                <a:tc>
                  <a:txBody>
                    <a:bodyPr/>
                    <a:lstStyle/>
                    <a:p>
                      <a:pPr algn="just" hangingPunct="0"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1600" spc="-30" dirty="0">
                          <a:effectLst/>
                        </a:rPr>
                        <a:t>Organizacja przechowywania danych w pamięciach masowych, praca z plikami, tworzenie katalogów, nazewnictwo plików, kopiowanie i przenoszenie plików i katalogów.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72981447"/>
                  </a:ext>
                </a:extLst>
              </a:tr>
              <a:tr h="257713">
                <a:tc>
                  <a:txBody>
                    <a:bodyPr/>
                    <a:lstStyle/>
                    <a:p>
                      <a:pPr algn="just" hangingPunct="0"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1600" spc="-30" dirty="0">
                          <a:effectLst/>
                        </a:rPr>
                        <a:t>Wyszukiwanie plików i katalogów. Kompresja i dekompresja plików.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57120789"/>
                  </a:ext>
                </a:extLst>
              </a:tr>
              <a:tr h="515426">
                <a:tc>
                  <a:txBody>
                    <a:bodyPr/>
                    <a:lstStyle/>
                    <a:p>
                      <a:pPr algn="just" hangingPunct="0"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1600" spc="-30" dirty="0">
                          <a:effectLst/>
                        </a:rPr>
                        <a:t>Bezpieczna obsługa przeglądarki internetowej. Wyszukiwanie i weryfikowanie informacji w Internecie (pod kątem sprawdzania fake newsów), obsługa programów, klucze wyszukiwań.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55067362"/>
                  </a:ext>
                </a:extLst>
              </a:tr>
              <a:tr h="773139">
                <a:tc>
                  <a:txBody>
                    <a:bodyPr/>
                    <a:lstStyle/>
                    <a:p>
                      <a:pPr algn="just" hangingPunct="0"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1600" dirty="0">
                          <a:effectLst/>
                        </a:rPr>
                        <a:t>Sieci komputerowe i usługi sieciowe. Rodzaje i przeznaczenie sieci. Zagadnienia bezpieczeństwa pracy w sieci. Autoryzacja użytkowników, szyfrowanie danych, certyfikaty i podpisy cyfrowe.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46626782"/>
                  </a:ext>
                </a:extLst>
              </a:tr>
              <a:tr h="515426">
                <a:tc>
                  <a:txBody>
                    <a:bodyPr/>
                    <a:lstStyle/>
                    <a:p>
                      <a:pPr algn="just" hangingPunct="0"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1600" spc="-30" dirty="0">
                          <a:effectLst/>
                        </a:rPr>
                        <a:t>Obsługa programów pocztowych i programów przesyłu danych w sieci, z uwzględnieniem zasad bezpieczeństwa w sieci.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87430607"/>
                  </a:ext>
                </a:extLst>
              </a:tr>
              <a:tr h="1288564">
                <a:tc>
                  <a:txBody>
                    <a:bodyPr/>
                    <a:lstStyle/>
                    <a:p>
                      <a:pPr algn="just" hangingPunct="0">
                        <a:spcBef>
                          <a:spcPts val="200"/>
                        </a:spcBef>
                        <a:spcAft>
                          <a:spcPts val="0"/>
                        </a:spcAft>
                        <a:tabLst>
                          <a:tab pos="-3691890" algn="l"/>
                        </a:tabLst>
                      </a:pPr>
                      <a:r>
                        <a:rPr lang="pl-PL" sz="1600" spc="-30" dirty="0">
                          <a:effectLst/>
                        </a:rPr>
                        <a:t>W ramach laboratorium student zobowiązany jest do zaliczenia szkolenia bibliotecznego realizowanego na platformie e-learning, którego celem jest zapoznanie studenta z organizacją i funkcjonowaniem uczelnianego systemu biblioteczno-informacyjnego. Zaliczenie szkolenia bibliotecznego - będące warunkiem zaliczenia laboratorium - następuje po udzieleniu prawidłowej odpowiedzi na co najmniej 60% pytań zawartych w teście końcowym.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5785393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8748464" cy="1296144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600" dirty="0"/>
            </a:br>
            <a:r>
              <a:rPr lang="pl-PL" sz="3600" dirty="0"/>
              <a:t>Dlaczego zdawać egzaminy z certyfikatami?  </a:t>
            </a:r>
            <a:br>
              <a:rPr lang="pl-PL" sz="3600" dirty="0"/>
            </a:br>
            <a:r>
              <a:rPr lang="pl-PL" sz="3600" b="1" dirty="0">
                <a:solidFill>
                  <a:srgbClr val="FF0000"/>
                </a:solidFill>
              </a:rPr>
              <a:t>Aby polepszyć swoja pozycję na rynku pracy! </a:t>
            </a:r>
            <a:br>
              <a:rPr lang="pl-PL" sz="4000" dirty="0"/>
            </a:br>
            <a:br>
              <a:rPr lang="pl-PL" sz="4000" dirty="0"/>
            </a:br>
            <a:r>
              <a:rPr lang="pl-PL" sz="4000" dirty="0"/>
              <a:t>Kogo szukają pracodawcy?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132856"/>
            <a:ext cx="8748464" cy="44644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487363">
              <a:buFont typeface="Wingdings" pitchFamily="2" charset="2"/>
              <a:buChar char="Ø"/>
            </a:pPr>
            <a:endParaRPr lang="pl-PL" sz="1600" dirty="0">
              <a:solidFill>
                <a:srgbClr val="0033CC"/>
              </a:solidFill>
            </a:endParaRPr>
          </a:p>
          <a:p>
            <a:pPr marL="533400" indent="-487363">
              <a:buFont typeface="Wingdings" pitchFamily="2" charset="2"/>
              <a:buChar char="Ø"/>
            </a:pPr>
            <a:endParaRPr lang="pl-PL" sz="1600" dirty="0">
              <a:solidFill>
                <a:srgbClr val="333300"/>
              </a:solidFill>
            </a:endParaRPr>
          </a:p>
          <a:p>
            <a:pPr marL="46037" indent="0">
              <a:buNone/>
            </a:pPr>
            <a:r>
              <a:rPr lang="pl-PL" sz="3200" b="1" dirty="0">
                <a:solidFill>
                  <a:srgbClr val="333300"/>
                </a:solidFill>
              </a:rPr>
              <a:t>Pracownika:</a:t>
            </a:r>
          </a:p>
          <a:p>
            <a:pPr marL="533400" indent="-487363">
              <a:buFont typeface="Wingdings" pitchFamily="2" charset="2"/>
              <a:buChar char="Ø"/>
            </a:pPr>
            <a:r>
              <a:rPr lang="pl-PL" sz="3200" dirty="0">
                <a:solidFill>
                  <a:srgbClr val="333300"/>
                </a:solidFill>
              </a:rPr>
              <a:t>wykwalifikowanego,</a:t>
            </a:r>
          </a:p>
          <a:p>
            <a:pPr marL="533400" indent="-487363">
              <a:buFont typeface="Wingdings" pitchFamily="2" charset="2"/>
              <a:buChar char="Ø"/>
            </a:pPr>
            <a:r>
              <a:rPr lang="pl-PL" sz="3200" dirty="0">
                <a:solidFill>
                  <a:srgbClr val="333300"/>
                </a:solidFill>
              </a:rPr>
              <a:t>posiadającego certyfikaty, w tym </a:t>
            </a:r>
            <a:r>
              <a:rPr lang="pl-PL" sz="3200" dirty="0">
                <a:solidFill>
                  <a:srgbClr val="0033CC"/>
                </a:solidFill>
              </a:rPr>
              <a:t>certyfikaty IT </a:t>
            </a:r>
          </a:p>
          <a:p>
            <a:pPr marL="46037" indent="0">
              <a:buNone/>
            </a:pPr>
            <a:r>
              <a:rPr lang="pl-PL" sz="3200" dirty="0">
                <a:solidFill>
                  <a:srgbClr val="0033CC"/>
                </a:solidFill>
              </a:rPr>
              <a:t>	i językowe</a:t>
            </a:r>
            <a:r>
              <a:rPr lang="pl-PL" sz="3200" dirty="0">
                <a:solidFill>
                  <a:srgbClr val="333300"/>
                </a:solidFill>
              </a:rPr>
              <a:t>,</a:t>
            </a:r>
          </a:p>
          <a:p>
            <a:pPr marL="533400" indent="-487363">
              <a:buFont typeface="Wingdings" pitchFamily="2" charset="2"/>
              <a:buChar char="Ø"/>
            </a:pPr>
            <a:r>
              <a:rPr lang="pl-PL" sz="3200" dirty="0">
                <a:solidFill>
                  <a:srgbClr val="333300"/>
                </a:solidFill>
              </a:rPr>
              <a:t>gotowego na zmiany,</a:t>
            </a:r>
            <a:r>
              <a:rPr lang="en-US" sz="3200" dirty="0">
                <a:solidFill>
                  <a:srgbClr val="333300"/>
                </a:solidFill>
              </a:rPr>
              <a:t> dyspozycyjnego</a:t>
            </a:r>
            <a:endParaRPr lang="pl-PL" sz="3200" dirty="0">
              <a:solidFill>
                <a:srgbClr val="333300"/>
              </a:solidFill>
            </a:endParaRPr>
          </a:p>
          <a:p>
            <a:pPr marL="533400" indent="-487363">
              <a:buFont typeface="Wingdings" pitchFamily="2" charset="2"/>
              <a:buChar char="Ø"/>
            </a:pPr>
            <a:r>
              <a:rPr lang="pl-PL" sz="3200" dirty="0">
                <a:solidFill>
                  <a:srgbClr val="333300"/>
                </a:solidFill>
              </a:rPr>
              <a:t>kreatywnego!</a:t>
            </a:r>
          </a:p>
          <a:p>
            <a:pPr marL="533400" indent="-487363">
              <a:buFont typeface="Wingdings" pitchFamily="2" charset="2"/>
              <a:buChar char="Ø"/>
            </a:pPr>
            <a:endParaRPr lang="pl-PL" sz="1600" dirty="0">
              <a:solidFill>
                <a:srgbClr val="333300"/>
              </a:solidFill>
            </a:endParaRPr>
          </a:p>
          <a:p>
            <a:pPr marL="533400" indent="-487363">
              <a:buFont typeface="Wingdings" pitchFamily="2" charset="2"/>
              <a:buChar char="q"/>
            </a:pPr>
            <a:endParaRPr lang="pl-PL" sz="3200" dirty="0"/>
          </a:p>
          <a:p>
            <a:pPr marL="533400" indent="-487363">
              <a:buFont typeface="Wingdings" pitchFamily="2" charset="2"/>
              <a:buChar char="Ø"/>
            </a:pPr>
            <a:endParaRPr lang="pl-PL" sz="3200" dirty="0">
              <a:solidFill>
                <a:srgbClr val="0033CC"/>
              </a:solidFill>
            </a:endParaRPr>
          </a:p>
          <a:p>
            <a:pPr marL="46037" indent="0">
              <a:buNone/>
            </a:pPr>
            <a:endParaRPr lang="pl-PL" sz="3200" dirty="0">
              <a:solidFill>
                <a:srgbClr val="0033CC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87E939-A2B8-4ECD-B0BE-41CC939A4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492896"/>
            <a:ext cx="238408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9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3" y="188638"/>
            <a:ext cx="8405019" cy="1440162"/>
          </a:xfrm>
        </p:spPr>
        <p:txBody>
          <a:bodyPr>
            <a:normAutofit/>
          </a:bodyPr>
          <a:lstStyle/>
          <a:p>
            <a:pPr algn="l"/>
            <a:r>
              <a:rPr lang="pl-PL" sz="3600" b="1" dirty="0"/>
              <a:t>Uczelnia promuje zdawanie egzaminów certyfikowanych i dlatego jest: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84784"/>
            <a:ext cx="8892480" cy="44644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2800" dirty="0">
                <a:solidFill>
                  <a:srgbClr val="0033CC"/>
                </a:solidFill>
              </a:rPr>
              <a:t>Zwiększona szansa na uzyskanie </a:t>
            </a:r>
            <a:r>
              <a:rPr lang="pl-PL" sz="2800" dirty="0">
                <a:solidFill>
                  <a:srgbClr val="0033CC"/>
                </a:solidFill>
                <a:hlinkClick r:id="rId3"/>
              </a:rPr>
              <a:t>stypendium Rektora</a:t>
            </a:r>
            <a:r>
              <a:rPr lang="pl-PL" sz="2800" dirty="0">
                <a:solidFill>
                  <a:srgbClr val="0033CC"/>
                </a:solidFill>
              </a:rPr>
              <a:t>, gdyż przyznawane jest </a:t>
            </a:r>
            <a:r>
              <a:rPr lang="pl-PL" sz="2800" b="1" dirty="0"/>
              <a:t>10 punktów za każdy zdany moduł Certyfikatu </a:t>
            </a:r>
            <a:r>
              <a:rPr lang="pl-PL" sz="2800" b="1" dirty="0">
                <a:solidFill>
                  <a:srgbClr val="FF0000"/>
                </a:solidFill>
              </a:rPr>
              <a:t>– a kwota stypendium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FF0000"/>
                </a:solidFill>
              </a:rPr>
              <a:t>    to obecnie do </a:t>
            </a:r>
            <a:r>
              <a:rPr lang="en-US" sz="2800" b="1" dirty="0">
                <a:solidFill>
                  <a:srgbClr val="FF0000"/>
                </a:solidFill>
              </a:rPr>
              <a:t>11</a:t>
            </a:r>
            <a:r>
              <a:rPr lang="pl-PL" sz="2800" b="1" dirty="0">
                <a:solidFill>
                  <a:srgbClr val="FF0000"/>
                </a:solidFill>
              </a:rPr>
              <a:t>5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pl-PL" sz="2800" b="1" dirty="0">
                <a:solidFill>
                  <a:srgbClr val="FF0000"/>
                </a:solidFill>
              </a:rPr>
              <a:t> zł za miesiąc !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solidFill>
                  <a:srgbClr val="0033CC"/>
                </a:solidFill>
              </a:rPr>
              <a:t>dodatkowy </a:t>
            </a:r>
            <a:r>
              <a:rPr lang="pl-PL" b="1" dirty="0">
                <a:solidFill>
                  <a:srgbClr val="0033CC"/>
                </a:solidFill>
              </a:rPr>
              <a:t>Bonus za aktywność (</a:t>
            </a:r>
            <a:r>
              <a:rPr lang="pl-PL" b="1" dirty="0">
                <a:solidFill>
                  <a:srgbClr val="FF0000"/>
                </a:solidFill>
              </a:rPr>
              <a:t>wyższa ocena z przedmiotu + 0.5</a:t>
            </a:r>
            <a:r>
              <a:rPr lang="pl-PL" b="1" dirty="0">
                <a:solidFill>
                  <a:srgbClr val="0033CC"/>
                </a:solidFill>
              </a:rPr>
              <a:t>) – co daje wyższą średnią</a:t>
            </a:r>
            <a:r>
              <a:rPr lang="pl-PL" sz="2800" b="1" dirty="0">
                <a:solidFill>
                  <a:srgbClr val="0033CC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pl-PL" sz="3000" dirty="0">
                <a:solidFill>
                  <a:srgbClr val="0033CC"/>
                </a:solidFill>
              </a:rPr>
              <a:t>Otrzymujecie bezterminowy certyfikat firmy globalnej – „Puste CV nie ma szans!”</a:t>
            </a:r>
          </a:p>
          <a:p>
            <a:pPr>
              <a:buFont typeface="Wingdings" pitchFamily="2" charset="2"/>
              <a:buChar char="Ø"/>
            </a:pPr>
            <a:endParaRPr lang="pl-PL" sz="3000" dirty="0">
              <a:solidFill>
                <a:srgbClr val="0033CC"/>
              </a:solidFill>
            </a:endParaRPr>
          </a:p>
          <a:p>
            <a:pPr marL="45720" indent="0">
              <a:buNone/>
            </a:pPr>
            <a:endParaRPr lang="pl-PL" sz="32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35F9EB9-8CB9-4784-AD1B-9B60E3484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60032" y="4941168"/>
            <a:ext cx="3563888" cy="864096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Model 3D 7" descr="US hundred dollar bill">
                <a:extLst>
                  <a:ext uri="{FF2B5EF4-FFF2-40B4-BE49-F238E27FC236}">
                    <a16:creationId xmlns:a16="http://schemas.microsoft.com/office/drawing/2014/main" id="{F3F98384-80D1-4243-A28D-336C3242EB6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174759" y="2564904"/>
              <a:ext cx="2088232" cy="8640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88232" cy="864096"/>
                    </a:xfrm>
                    <a:prstGeom prst="rect">
                      <a:avLst/>
                    </a:prstGeom>
                  </am3d:spPr>
                  <am3d:camera>
                    <am3d:pos x="0" y="0" z="514497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8763" d="1000000"/>
                    <am3d:preTrans dx="1349317" dy="-7952852" dz="-613006"/>
                    <am3d:scale>
                      <am3d:sx n="1000000" d="1000000"/>
                      <am3d:sy n="1000000" d="1000000"/>
                      <am3d:sz n="1000000" d="1000000"/>
                    </am3d:scale>
                    <am3d:rot ax="205700" ay="-93289" az="-558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2668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Model 3D 7" descr="US hundred dollar bill">
                <a:extLst>
                  <a:ext uri="{FF2B5EF4-FFF2-40B4-BE49-F238E27FC236}">
                    <a16:creationId xmlns:a16="http://schemas.microsoft.com/office/drawing/2014/main" id="{F3F98384-80D1-4243-A28D-336C3242EB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74759" y="2564904"/>
                <a:ext cx="2088232" cy="8640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0520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jekt niestandardowy">
  <a:themeElements>
    <a:clrScheme name="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zentacja_wsiiz_ogólna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01140800</Template>
  <TotalTime>2008</TotalTime>
  <Words>1470</Words>
  <Application>Microsoft Office PowerPoint</Application>
  <PresentationFormat>Pokaz na ekranie (4:3)</PresentationFormat>
  <Paragraphs>149</Paragraphs>
  <Slides>18</Slides>
  <Notes>5</Notes>
  <HiddenSlides>1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Times New Roman</vt:lpstr>
      <vt:lpstr>Wingdings</vt:lpstr>
      <vt:lpstr>Projekt niestandardowy</vt:lpstr>
      <vt:lpstr>prezentacja_wsiiz_ogólna</vt:lpstr>
      <vt:lpstr>Motyw pakietu Office</vt:lpstr>
      <vt:lpstr>Prezentacja programu PowerPoint</vt:lpstr>
      <vt:lpstr>Prezentacja programu PowerPoint</vt:lpstr>
      <vt:lpstr>Kryteria i forma zaliczenia zajęć</vt:lpstr>
      <vt:lpstr>Materiały do zajęć</vt:lpstr>
      <vt:lpstr>Szkolenie biblioteczne</vt:lpstr>
      <vt:lpstr>Co w ramach przedmiotu?</vt:lpstr>
      <vt:lpstr>Wykaz realizowanych treści w bieżącym semestrze</vt:lpstr>
      <vt:lpstr> Dlaczego zdawać egzaminy z certyfikatami?   Aby polepszyć swoja pozycję na rynku pracy!   Kogo szukają pracodawcy?</vt:lpstr>
      <vt:lpstr>Uczelnia promuje zdawanie egzaminów certyfikowanych i dlatego jest:</vt:lpstr>
      <vt:lpstr>Porównanie cen i wymogów egzaminów IT</vt:lpstr>
      <vt:lpstr>Certyfikat Microsoft</vt:lpstr>
      <vt:lpstr>E C D L Europejski Certyfikat Umiejętności Komputerowych Obecnie nie realizowany ze względu na wymóg zdawania w labolatorium certyfikowanym</vt:lpstr>
      <vt:lpstr>Prezentacja programu PowerPoint</vt:lpstr>
      <vt:lpstr>Centrum Egzaminacyjne IT</vt:lpstr>
      <vt:lpstr>Literatura podstawowa</vt:lpstr>
      <vt:lpstr>Literatura uzupełniająca</vt:lpstr>
      <vt:lpstr>Ogólne zasady  przestrzegania norm zachowań, podczas realizacji zajęć</vt:lpstr>
      <vt:lpstr>Prezentacja programu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 informacyjne</dc:title>
  <dc:creator>Piotr</dc:creator>
  <cp:lastModifiedBy>Piotr Siłka</cp:lastModifiedBy>
  <cp:revision>129</cp:revision>
  <dcterms:created xsi:type="dcterms:W3CDTF">2008-07-19T16:49:05Z</dcterms:created>
  <dcterms:modified xsi:type="dcterms:W3CDTF">2021-10-23T07:55:02Z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TC011408001045</vt:lpwstr>
  </property>
</Properties>
</file>