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87" r:id="rId2"/>
    <p:sldId id="257" r:id="rId3"/>
    <p:sldId id="289" r:id="rId4"/>
    <p:sldId id="260" r:id="rId5"/>
    <p:sldId id="261" r:id="rId6"/>
    <p:sldId id="263" r:id="rId7"/>
    <p:sldId id="288" r:id="rId8"/>
    <p:sldId id="290" r:id="rId9"/>
    <p:sldId id="291" r:id="rId10"/>
    <p:sldId id="269" r:id="rId11"/>
    <p:sldId id="282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5" r:id="rId23"/>
    <p:sldId id="286" r:id="rId24"/>
    <p:sldId id="284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90" d="100"/>
          <a:sy n="90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_Rektor\Zaktualizowane\Analiza%20dotacji%20bud&#380;etowej%20na%20dzia&#322;alno&#347;&#263;%20dydaktyczn&#261;%20w%20uczelniach%20publicznych%20w%20latach%202006-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_Rektor\Zaktualizowane\2006%20-%202014%20-%20nowe%20(ostatnie%20uzupe&#322;nione)%20+%20niestacjonarni%20(3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.PIELA\AppData\Local\Microsoft\Windows\Temporary%20Internet%20Files\Content.IE5\VNQ7NL3K\2006%20-%202014%20-%20nowe%20(ostatnie%20uzupe&#322;nione)%20+%20niestacjonarni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_Rektor\Zaktualizowane\2006%20-%202014%20-%20nowe%20(ostatnie%20uzupe&#322;nione)%20+%20niestacjonarni%20(3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I:\finansowanie_JM%20Rektor\do%20raportu\roczne%20wydatki_wykres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undyra\AppData\Local\Temp\roczne%20wydatki_wykres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nansowanie_JM%20Rektor\do%20raportu\%25GDP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undyra\AppData\Local\Temp\Zeszyt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undyra\AppData\Local\Temp\stypendia%20-%20Rektor%2024.09.2015-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Dotacja na studenta studiów stacjonarnych w uczelniach publicznych (17%)</c:v>
          </c:tx>
          <c:cat>
            <c:numRef>
              <c:f>'J.Misiąg na dzień 27.09.2015'!$B$3:$J$3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'J.Misiąg na dzień 27.09.2015'!$B$6:$J$6</c:f>
              <c:numCache>
                <c:formatCode>#,##0\ _z_ł</c:formatCode>
                <c:ptCount val="9"/>
                <c:pt idx="0">
                  <c:v>9550.8155583437892</c:v>
                </c:pt>
                <c:pt idx="1">
                  <c:v>10259.119496855346</c:v>
                </c:pt>
                <c:pt idx="2">
                  <c:v>10489.335006273526</c:v>
                </c:pt>
                <c:pt idx="3">
                  <c:v>11038.036809815951</c:v>
                </c:pt>
                <c:pt idx="4">
                  <c:v>10881.578947368422</c:v>
                </c:pt>
                <c:pt idx="5">
                  <c:v>10675.990675990675</c:v>
                </c:pt>
                <c:pt idx="6">
                  <c:v>10548.532731376976</c:v>
                </c:pt>
                <c:pt idx="7">
                  <c:v>12005.813953488372</c:v>
                </c:pt>
                <c:pt idx="8">
                  <c:v>13406.580493537016</c:v>
                </c:pt>
              </c:numCache>
            </c:numRef>
          </c:val>
          <c:smooth val="0"/>
        </c:ser>
        <c:ser>
          <c:idx val="4"/>
          <c:order val="1"/>
          <c:tx>
            <c:v>Dotacja na studenta studiów stacjonarnych w uczelniach publicznych bez uwzględnienia kwot na podwyższki wynagrodzeń (1,3%)</c:v>
          </c:tx>
          <c:spPr>
            <a:ln>
              <a:solidFill>
                <a:schemeClr val="accent6">
                  <a:lumMod val="50000"/>
                </a:schemeClr>
              </a:solidFill>
              <a:prstDash val="sysDash"/>
            </a:ln>
          </c:spPr>
          <c:marker>
            <c:symbol val="square"/>
            <c:size val="7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numRef>
              <c:f>'J.Misiąg na dzień 27.09.2015'!$B$3:$J$3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'J.Misiąg na dzień 27.09.2015'!$B$17:$J$17</c:f>
              <c:numCache>
                <c:formatCode>General</c:formatCode>
                <c:ptCount val="9"/>
                <c:pt idx="6" formatCode="#,##0">
                  <c:v>10549</c:v>
                </c:pt>
                <c:pt idx="7" formatCode="#,##0">
                  <c:v>10950</c:v>
                </c:pt>
                <c:pt idx="8" formatCode="#,##0">
                  <c:v>11220</c:v>
                </c:pt>
              </c:numCache>
            </c:numRef>
          </c:val>
          <c:smooth val="0"/>
        </c:ser>
        <c:ser>
          <c:idx val="0"/>
          <c:order val="2"/>
          <c:tx>
            <c:v>Wydatki samorządów w szkołach podstawowych na jednego ucznia</c:v>
          </c:tx>
          <c:cat>
            <c:numRef>
              <c:f>'J.Misiąg na dzień 27.09.2015'!$B$3:$J$3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'J.Misiąg na dzień 27.09.2015'!$B$14:$J$14</c:f>
              <c:numCache>
                <c:formatCode>General</c:formatCode>
                <c:ptCount val="9"/>
                <c:pt idx="4" formatCode="#,##0">
                  <c:v>8558</c:v>
                </c:pt>
                <c:pt idx="5" formatCode="#,##0">
                  <c:v>9040</c:v>
                </c:pt>
                <c:pt idx="6" formatCode="#,##0">
                  <c:v>9502</c:v>
                </c:pt>
                <c:pt idx="7" formatCode="#,##0">
                  <c:v>9744</c:v>
                </c:pt>
                <c:pt idx="8" formatCode="#,##0">
                  <c:v>10131</c:v>
                </c:pt>
              </c:numCache>
            </c:numRef>
          </c:val>
          <c:smooth val="0"/>
        </c:ser>
        <c:ser>
          <c:idx val="2"/>
          <c:order val="3"/>
          <c:tx>
            <c:v>Wydatki samorządów w gimnazjach na jednego ucznia (19%)</c:v>
          </c:tx>
          <c:cat>
            <c:numRef>
              <c:f>'J.Misiąg na dzień 27.09.2015'!$B$3:$J$3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'J.Misiąg na dzień 27.09.2015'!$B$15:$J$15</c:f>
              <c:numCache>
                <c:formatCode>General</c:formatCode>
                <c:ptCount val="9"/>
                <c:pt idx="4" formatCode="#,##0">
                  <c:v>7358</c:v>
                </c:pt>
                <c:pt idx="5" formatCode="#,##0">
                  <c:v>8063</c:v>
                </c:pt>
                <c:pt idx="6" formatCode="#,##0">
                  <c:v>8752</c:v>
                </c:pt>
                <c:pt idx="7" formatCode="#,##0">
                  <c:v>9164</c:v>
                </c:pt>
                <c:pt idx="8" formatCode="#,##0">
                  <c:v>9426</c:v>
                </c:pt>
              </c:numCache>
            </c:numRef>
          </c:val>
          <c:smooth val="0"/>
        </c:ser>
        <c:ser>
          <c:idx val="3"/>
          <c:order val="4"/>
          <c:tx>
            <c:v>Wydatki samorządów w liceach na jednego ucznia (8%)</c:v>
          </c:tx>
          <c:cat>
            <c:numRef>
              <c:f>'J.Misiąg na dzień 27.09.2015'!$B$3:$J$3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'J.Misiąg na dzień 27.09.2015'!$B$16:$J$16</c:f>
              <c:numCache>
                <c:formatCode>General</c:formatCode>
                <c:ptCount val="9"/>
                <c:pt idx="4" formatCode="#,##0">
                  <c:v>6852</c:v>
                </c:pt>
                <c:pt idx="5" formatCode="#,##0">
                  <c:v>7277</c:v>
                </c:pt>
                <c:pt idx="6" formatCode="#,##0">
                  <c:v>7712</c:v>
                </c:pt>
                <c:pt idx="7" formatCode="#,##0">
                  <c:v>7793</c:v>
                </c:pt>
                <c:pt idx="8" formatCode="#,##0">
                  <c:v>8050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61024"/>
        <c:axId val="59762560"/>
      </c:lineChart>
      <c:catAx>
        <c:axId val="5976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762560"/>
        <c:crosses val="autoZero"/>
        <c:auto val="1"/>
        <c:lblAlgn val="ctr"/>
        <c:lblOffset val="100"/>
        <c:noMultiLvlLbl val="0"/>
      </c:catAx>
      <c:valAx>
        <c:axId val="59762560"/>
        <c:scaling>
          <c:orientation val="minMax"/>
          <c:max val="16000"/>
        </c:scaling>
        <c:delete val="0"/>
        <c:axPos val="l"/>
        <c:majorGridlines/>
        <c:numFmt formatCode="#,##0\ _z_ł" sourceLinked="1"/>
        <c:majorTickMark val="out"/>
        <c:minorTickMark val="none"/>
        <c:tickLblPos val="nextTo"/>
        <c:crossAx val="59761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42884846579832E-2"/>
          <c:y val="3.6261917400124265E-2"/>
          <c:w val="0.72461980285839966"/>
          <c:h val="0.92747616519975151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 wyrzyceniu niepełnych danych'!$A$4</c:f>
              <c:strCache>
                <c:ptCount val="1"/>
                <c:pt idx="0">
                  <c:v>Uniwersytety  </c:v>
                </c:pt>
              </c:strCache>
            </c:strRef>
          </c:tx>
          <c:spPr>
            <a:ln w="28575">
              <a:noFill/>
            </a:ln>
          </c:spPr>
          <c:xVal>
            <c:numRef>
              <c:f>'po wyrzyceniu niepełnych danych'!$G$4</c:f>
              <c:numCache>
                <c:formatCode>0.00%</c:formatCode>
                <c:ptCount val="1"/>
                <c:pt idx="0">
                  <c:v>3.9748760636085789E-2</c:v>
                </c:pt>
              </c:numCache>
            </c:numRef>
          </c:xVal>
          <c:yVal>
            <c:numRef>
              <c:f>'po wyrzyceniu niepełnych danych'!$N$4</c:f>
              <c:numCache>
                <c:formatCode>0.00%</c:formatCode>
                <c:ptCount val="1"/>
                <c:pt idx="0">
                  <c:v>0.28254359732797085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'po wyrzyceniu niepełnych danych'!$A$34</c:f>
              <c:strCache>
                <c:ptCount val="1"/>
                <c:pt idx="0">
                  <c:v>Politechniki</c:v>
                </c:pt>
              </c:strCache>
            </c:strRef>
          </c:tx>
          <c:spPr>
            <a:ln w="28575">
              <a:noFill/>
            </a:ln>
          </c:spPr>
          <c:xVal>
            <c:numRef>
              <c:f>'po wyrzyceniu niepełnych danych'!$G$34</c:f>
              <c:numCache>
                <c:formatCode>0.00%</c:formatCode>
                <c:ptCount val="1"/>
                <c:pt idx="0">
                  <c:v>0.12336647408080625</c:v>
                </c:pt>
              </c:numCache>
            </c:numRef>
          </c:xVal>
          <c:yVal>
            <c:numRef>
              <c:f>'po wyrzyceniu niepełnych danych'!$N$34</c:f>
              <c:numCache>
                <c:formatCode>0.00%</c:formatCode>
                <c:ptCount val="1"/>
                <c:pt idx="0">
                  <c:v>-1.6826209669993653E-3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'po wyrzyceniu niepełnych danych'!$A$74</c:f>
              <c:strCache>
                <c:ptCount val="1"/>
                <c:pt idx="0">
                  <c:v>Akademie </c:v>
                </c:pt>
              </c:strCache>
            </c:strRef>
          </c:tx>
          <c:spPr>
            <a:ln w="28575">
              <a:noFill/>
            </a:ln>
          </c:spPr>
          <c:xVal>
            <c:numRef>
              <c:f>'po wyrzyceniu niepełnych danych'!$G$74</c:f>
              <c:numCache>
                <c:formatCode>0.00%</c:formatCode>
                <c:ptCount val="1"/>
                <c:pt idx="0">
                  <c:v>0.10352307337923272</c:v>
                </c:pt>
              </c:numCache>
            </c:numRef>
          </c:xVal>
          <c:yVal>
            <c:numRef>
              <c:f>'po wyrzyceniu niepełnych danych'!$N$74</c:f>
              <c:numCache>
                <c:formatCode>0.00%</c:formatCode>
                <c:ptCount val="1"/>
                <c:pt idx="0">
                  <c:v>5.8567527056268193E-2</c:v>
                </c:pt>
              </c:numCache>
            </c:numRef>
          </c:yVal>
          <c:smooth val="0"/>
        </c:ser>
        <c:ser>
          <c:idx val="2"/>
          <c:order val="3"/>
          <c:tx>
            <c:v>Publiczne Wyższe Szkoły Zawodowe</c:v>
          </c:tx>
          <c:spPr>
            <a:ln w="28575">
              <a:noFill/>
            </a:ln>
          </c:spPr>
          <c:xVal>
            <c:numRef>
              <c:f>'po wyrzyceniu niepełnych danych'!$G$66</c:f>
              <c:numCache>
                <c:formatCode>0.00%</c:formatCode>
                <c:ptCount val="1"/>
                <c:pt idx="0">
                  <c:v>-0.23747454175152749</c:v>
                </c:pt>
              </c:numCache>
            </c:numRef>
          </c:xVal>
          <c:yVal>
            <c:numRef>
              <c:f>'po wyrzyceniu niepełnych danych'!$N$66</c:f>
              <c:numCache>
                <c:formatCode>0.00%</c:formatCode>
                <c:ptCount val="1"/>
                <c:pt idx="0">
                  <c:v>0.91140105773883118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'po wyrzyceniu niepełnych danych'!$A$75</c:f>
              <c:strCache>
                <c:ptCount val="1"/>
                <c:pt idx="0">
                  <c:v>Uczelnie publiczne</c:v>
                </c:pt>
              </c:strCache>
            </c:strRef>
          </c:tx>
          <c:spPr>
            <a:ln w="28575">
              <a:noFill/>
            </a:ln>
          </c:spPr>
          <c:xVal>
            <c:numRef>
              <c:f>'po wyrzyceniu niepełnych danych'!$G$75</c:f>
              <c:numCache>
                <c:formatCode>0.00%</c:formatCode>
                <c:ptCount val="1"/>
                <c:pt idx="0">
                  <c:v>5.0260964849044187E-2</c:v>
                </c:pt>
              </c:numCache>
            </c:numRef>
          </c:xVal>
          <c:yVal>
            <c:numRef>
              <c:f>'po wyrzyceniu niepełnych danych'!$N$75</c:f>
              <c:numCache>
                <c:formatCode>0.00%</c:formatCode>
                <c:ptCount val="1"/>
                <c:pt idx="0">
                  <c:v>0.18568712504594595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10176"/>
        <c:axId val="59811712"/>
      </c:scatterChart>
      <c:valAx>
        <c:axId val="5981017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59811712"/>
        <c:crosses val="autoZero"/>
        <c:crossBetween val="midCat"/>
      </c:valAx>
      <c:valAx>
        <c:axId val="5981171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59810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39431074957344"/>
          <c:y val="0.12823137964094522"/>
          <c:w val="0.28939078876822638"/>
          <c:h val="0.3258182592040859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131287993145937E-2"/>
          <c:y val="3.0522390886706174E-2"/>
          <c:w val="0.69323617967443185"/>
          <c:h val="0.93895521822658767"/>
        </c:manualLayout>
      </c:layout>
      <c:scatterChart>
        <c:scatterStyle val="lineMarker"/>
        <c:varyColors val="0"/>
        <c:ser>
          <c:idx val="0"/>
          <c:order val="0"/>
          <c:tx>
            <c:v>Uniwersytety</c:v>
          </c:tx>
          <c:spPr>
            <a:ln w="28575">
              <a:noFill/>
            </a:ln>
          </c:spPr>
          <c:xVal>
            <c:numRef>
              <c:f>'[2006 - 2014 - nowe (ostatnie uzupełnione) + niestacjonarni (3).xlsx]po wyrzyceniu niepełnych danych'!$G$5:$G$21</c:f>
              <c:numCache>
                <c:formatCode>0.00%</c:formatCode>
                <c:ptCount val="17"/>
                <c:pt idx="0">
                  <c:v>0.17671117526765312</c:v>
                </c:pt>
                <c:pt idx="1">
                  <c:v>2.7162629757785384E-2</c:v>
                </c:pt>
                <c:pt idx="2">
                  <c:v>0.19837943559653537</c:v>
                </c:pt>
                <c:pt idx="3">
                  <c:v>0.18944645628556644</c:v>
                </c:pt>
                <c:pt idx="4">
                  <c:v>-0.13771306016480411</c:v>
                </c:pt>
                <c:pt idx="5">
                  <c:v>0.29447554149428079</c:v>
                </c:pt>
                <c:pt idx="6">
                  <c:v>-7.38772256178577E-3</c:v>
                </c:pt>
                <c:pt idx="7">
                  <c:v>0.11503944773175534</c:v>
                </c:pt>
                <c:pt idx="8">
                  <c:v>9.7845601436265639E-2</c:v>
                </c:pt>
                <c:pt idx="9">
                  <c:v>0.15670595993735059</c:v>
                </c:pt>
                <c:pt idx="10">
                  <c:v>-0.14561855670103097</c:v>
                </c:pt>
                <c:pt idx="11">
                  <c:v>-7.7390272835112683E-2</c:v>
                </c:pt>
                <c:pt idx="12">
                  <c:v>0.27906639605682804</c:v>
                </c:pt>
                <c:pt idx="13">
                  <c:v>-0.20435108185866868</c:v>
                </c:pt>
                <c:pt idx="14">
                  <c:v>5.4560234108275152E-2</c:v>
                </c:pt>
                <c:pt idx="15">
                  <c:v>-6.4344509134711902E-2</c:v>
                </c:pt>
                <c:pt idx="16">
                  <c:v>-0.18994813092470042</c:v>
                </c:pt>
              </c:numCache>
            </c:numRef>
          </c:xVal>
          <c:yVal>
            <c:numRef>
              <c:f>'[2006 - 2014 - nowe (ostatnie uzupełnione) + niestacjonarni (3).xlsx]po wyrzyceniu niepełnych danych'!$N$5:$N$21</c:f>
              <c:numCache>
                <c:formatCode>0.00%</c:formatCode>
                <c:ptCount val="17"/>
                <c:pt idx="0">
                  <c:v>0.18370041187143624</c:v>
                </c:pt>
                <c:pt idx="1">
                  <c:v>0.35804547029687361</c:v>
                </c:pt>
                <c:pt idx="2">
                  <c:v>0.34756587914918446</c:v>
                </c:pt>
                <c:pt idx="3">
                  <c:v>0.93029166989842782</c:v>
                </c:pt>
                <c:pt idx="4">
                  <c:v>0.4593410268194873</c:v>
                </c:pt>
                <c:pt idx="5">
                  <c:v>1.2907195532493948E-2</c:v>
                </c:pt>
                <c:pt idx="6">
                  <c:v>8.4155494078072629E-2</c:v>
                </c:pt>
                <c:pt idx="7">
                  <c:v>0.17535479584053057</c:v>
                </c:pt>
                <c:pt idx="8">
                  <c:v>4.794571999266603E-2</c:v>
                </c:pt>
                <c:pt idx="9">
                  <c:v>0.35259699752963924</c:v>
                </c:pt>
                <c:pt idx="10">
                  <c:v>0.62264367033585666</c:v>
                </c:pt>
                <c:pt idx="11">
                  <c:v>0.18050121922914195</c:v>
                </c:pt>
                <c:pt idx="12">
                  <c:v>3.833877463707866E-2</c:v>
                </c:pt>
                <c:pt idx="13">
                  <c:v>0.46483360390186412</c:v>
                </c:pt>
                <c:pt idx="14">
                  <c:v>0.33336096387737513</c:v>
                </c:pt>
                <c:pt idx="15">
                  <c:v>0.4091148730198495</c:v>
                </c:pt>
                <c:pt idx="16">
                  <c:v>0.24958141310463741</c:v>
                </c:pt>
              </c:numCache>
            </c:numRef>
          </c:yVal>
          <c:smooth val="0"/>
        </c:ser>
        <c:ser>
          <c:idx val="1"/>
          <c:order val="1"/>
          <c:tx>
            <c:v>Politechniki</c:v>
          </c:tx>
          <c:spPr>
            <a:ln w="28575">
              <a:noFill/>
            </a:ln>
          </c:spPr>
          <c:xVal>
            <c:numRef>
              <c:f>'[2006 - 2014 - nowe (ostatnie uzupełnione) + niestacjonarni (3).xlsx]po wyrzyceniu niepełnych danych'!$G$35:$G$50</c:f>
              <c:numCache>
                <c:formatCode>0.00%</c:formatCode>
                <c:ptCount val="16"/>
                <c:pt idx="0">
                  <c:v>0.29990614039421026</c:v>
                </c:pt>
                <c:pt idx="1">
                  <c:v>-0.10657084188911703</c:v>
                </c:pt>
                <c:pt idx="2">
                  <c:v>0.1214646464646465</c:v>
                </c:pt>
                <c:pt idx="3">
                  <c:v>-0.36197000555452696</c:v>
                </c:pt>
                <c:pt idx="4">
                  <c:v>0.3780847024939451</c:v>
                </c:pt>
                <c:pt idx="5">
                  <c:v>-0.24964679287934444</c:v>
                </c:pt>
                <c:pt idx="6">
                  <c:v>0.24727546035325076</c:v>
                </c:pt>
                <c:pt idx="7">
                  <c:v>0.19406183042546687</c:v>
                </c:pt>
                <c:pt idx="8">
                  <c:v>7.2035338090383982E-2</c:v>
                </c:pt>
                <c:pt idx="9">
                  <c:v>-0.10703953712632597</c:v>
                </c:pt>
                <c:pt idx="10">
                  <c:v>0.26667805586401294</c:v>
                </c:pt>
                <c:pt idx="11">
                  <c:v>0.46118352751182368</c:v>
                </c:pt>
                <c:pt idx="12">
                  <c:v>-0.12755801313861714</c:v>
                </c:pt>
                <c:pt idx="13">
                  <c:v>0.38053624627606752</c:v>
                </c:pt>
                <c:pt idx="14">
                  <c:v>0.24181877596750856</c:v>
                </c:pt>
                <c:pt idx="15">
                  <c:v>8.8842668251374324E-2</c:v>
                </c:pt>
              </c:numCache>
            </c:numRef>
          </c:xVal>
          <c:yVal>
            <c:numRef>
              <c:f>'[2006 - 2014 - nowe (ostatnie uzupełnione) + niestacjonarni (3).xlsx]po wyrzyceniu niepełnych danych'!$N$35:$N$50</c:f>
              <c:numCache>
                <c:formatCode>0.00%</c:formatCode>
                <c:ptCount val="16"/>
                <c:pt idx="0">
                  <c:v>1.7831428533403332E-2</c:v>
                </c:pt>
                <c:pt idx="1">
                  <c:v>0.70456404933360051</c:v>
                </c:pt>
                <c:pt idx="2">
                  <c:v>0.10953188260819544</c:v>
                </c:pt>
                <c:pt idx="3">
                  <c:v>0.97926730864005362</c:v>
                </c:pt>
                <c:pt idx="4">
                  <c:v>7.9496371434599478E-3</c:v>
                </c:pt>
                <c:pt idx="5">
                  <c:v>0.75564750669886283</c:v>
                </c:pt>
                <c:pt idx="6">
                  <c:v>-7.8987329600659378E-2</c:v>
                </c:pt>
                <c:pt idx="7">
                  <c:v>3.7261288170515855E-2</c:v>
                </c:pt>
                <c:pt idx="8">
                  <c:v>0.1229536623267897</c:v>
                </c:pt>
                <c:pt idx="9">
                  <c:v>0.64415261407256841</c:v>
                </c:pt>
                <c:pt idx="10">
                  <c:v>-4.566439274673198E-2</c:v>
                </c:pt>
                <c:pt idx="11">
                  <c:v>-0.15606248112556578</c:v>
                </c:pt>
                <c:pt idx="12">
                  <c:v>0.33138463864782364</c:v>
                </c:pt>
                <c:pt idx="13">
                  <c:v>-9.2174674816550645E-2</c:v>
                </c:pt>
                <c:pt idx="14">
                  <c:v>-0.17186032576975488</c:v>
                </c:pt>
                <c:pt idx="15">
                  <c:v>7.8034841307714514E-2</c:v>
                </c:pt>
              </c:numCache>
            </c:numRef>
          </c:yVal>
          <c:smooth val="0"/>
        </c:ser>
        <c:ser>
          <c:idx val="2"/>
          <c:order val="2"/>
          <c:tx>
            <c:v>Publiczne Wyższe Szkoły Zawodowe</c:v>
          </c:tx>
          <c:spPr>
            <a:ln w="28575">
              <a:noFill/>
            </a:ln>
          </c:spPr>
          <c:xVal>
            <c:numRef>
              <c:f>'[2006 - 2014 - nowe (ostatnie uzupełnione) + niestacjonarni (3).xlsx]po wyrzyceniu niepełnych danych'!$G$67:$G$72</c:f>
              <c:numCache>
                <c:formatCode>0.00%</c:formatCode>
                <c:ptCount val="6"/>
                <c:pt idx="0">
                  <c:v>-0.39365279529213959</c:v>
                </c:pt>
                <c:pt idx="1">
                  <c:v>-0.18389780154486035</c:v>
                </c:pt>
                <c:pt idx="2">
                  <c:v>-0.30529857022708162</c:v>
                </c:pt>
                <c:pt idx="3">
                  <c:v>-0.43877995642701528</c:v>
                </c:pt>
                <c:pt idx="4">
                  <c:v>1.3802168912257606E-2</c:v>
                </c:pt>
                <c:pt idx="5">
                  <c:v>-0.17204568023833167</c:v>
                </c:pt>
              </c:numCache>
            </c:numRef>
          </c:xVal>
          <c:yVal>
            <c:numRef>
              <c:f>'[2006 - 2014 - nowe (ostatnie uzupełnione) + niestacjonarni (3).xlsx]po wyrzyceniu niepełnych danych'!$N$67:$N$72</c:f>
              <c:numCache>
                <c:formatCode>0.00%</c:formatCode>
                <c:ptCount val="6"/>
                <c:pt idx="0">
                  <c:v>1.4178729573156046</c:v>
                </c:pt>
                <c:pt idx="1">
                  <c:v>1.2073698689682661</c:v>
                </c:pt>
                <c:pt idx="2">
                  <c:v>1.3613896253405215</c:v>
                </c:pt>
                <c:pt idx="3">
                  <c:v>1.2284431552473625</c:v>
                </c:pt>
                <c:pt idx="4">
                  <c:v>0.67675100642569475</c:v>
                </c:pt>
                <c:pt idx="5">
                  <c:v>0.99563370684252384</c:v>
                </c:pt>
              </c:numCache>
            </c:numRef>
          </c:yVal>
          <c:smooth val="0"/>
        </c:ser>
        <c:ser>
          <c:idx val="3"/>
          <c:order val="3"/>
          <c:tx>
            <c:v>Akademie</c:v>
          </c:tx>
          <c:spPr>
            <a:ln w="28575">
              <a:noFill/>
            </a:ln>
          </c:spPr>
          <c:xVal>
            <c:numRef>
              <c:f>'[2006 - 2014 - nowe (ostatnie uzupełnione) + niestacjonarni (3).xlsx]po wyrzyceniu niepełnych danych'!$G$23:$G$27;'[2006 - 2014 - nowe (ostatnie uzupełnione) + niestacjonarni (3).xlsx]po wyrzyceniu niepełnych danych'!$G$29:$G$33;'[2006 - 2014 - nowe (ostatnie uzupełnione) + niestacjonarni (3).xlsx]po wyrzyceniu niepełnych danych'!$G$52:$G$58;'[2006 - 2014 - nowe (ostatnie uzupełnione) + niestacjonarni (3).xlsx]po wyrzyceniu niepełnych danych'!$G$60:$G$65</c:f>
              <c:numCache>
                <c:formatCode>0.00%</c:formatCode>
                <c:ptCount val="23"/>
                <c:pt idx="0">
                  <c:v>0.24559082892416217</c:v>
                </c:pt>
                <c:pt idx="1">
                  <c:v>-4.8390804597701176E-2</c:v>
                </c:pt>
                <c:pt idx="2">
                  <c:v>0.43168227462484476</c:v>
                </c:pt>
                <c:pt idx="3">
                  <c:v>0.25495356037151695</c:v>
                </c:pt>
                <c:pt idx="4">
                  <c:v>0.18769422001243008</c:v>
                </c:pt>
                <c:pt idx="5">
                  <c:v>-0.26252705177293156</c:v>
                </c:pt>
                <c:pt idx="6">
                  <c:v>6.0033726812816157E-2</c:v>
                </c:pt>
                <c:pt idx="7">
                  <c:v>0.10587907495123994</c:v>
                </c:pt>
                <c:pt idx="8">
                  <c:v>-0.26572500551754574</c:v>
                </c:pt>
                <c:pt idx="9">
                  <c:v>-0.49760994263862335</c:v>
                </c:pt>
                <c:pt idx="10">
                  <c:v>-0.33021893738669639</c:v>
                </c:pt>
                <c:pt idx="11">
                  <c:v>-7.3885040709685268E-2</c:v>
                </c:pt>
                <c:pt idx="12">
                  <c:v>6.0364883065997299E-2</c:v>
                </c:pt>
                <c:pt idx="13">
                  <c:v>-6.6452171760920664E-2</c:v>
                </c:pt>
                <c:pt idx="14">
                  <c:v>9.344282692546968E-2</c:v>
                </c:pt>
                <c:pt idx="15">
                  <c:v>-4.6455138909974214E-2</c:v>
                </c:pt>
                <c:pt idx="16">
                  <c:v>3.6436379224119353E-2</c:v>
                </c:pt>
                <c:pt idx="17">
                  <c:v>8.1293302540415668E-2</c:v>
                </c:pt>
                <c:pt idx="18">
                  <c:v>0.30107526881720426</c:v>
                </c:pt>
                <c:pt idx="19">
                  <c:v>0.13272543059777098</c:v>
                </c:pt>
                <c:pt idx="20">
                  <c:v>0.17672090112640793</c:v>
                </c:pt>
                <c:pt idx="21">
                  <c:v>0.22893772893772901</c:v>
                </c:pt>
                <c:pt idx="22">
                  <c:v>0.57701832590391278</c:v>
                </c:pt>
              </c:numCache>
            </c:numRef>
          </c:xVal>
          <c:yVal>
            <c:numRef>
              <c:f>'[2006 - 2014 - nowe (ostatnie uzupełnione) + niestacjonarni (3).xlsx]po wyrzyceniu niepełnych danych'!$N$23:$N$27;'[2006 - 2014 - nowe (ostatnie uzupełnione) + niestacjonarni (3).xlsx]po wyrzyceniu niepełnych danych'!$N$29:$N$33;'[2006 - 2014 - nowe (ostatnie uzupełnione) + niestacjonarni (3).xlsx]po wyrzyceniu niepełnych danych'!$N$52:$N$58;'[2006 - 2014 - nowe (ostatnie uzupełnione) + niestacjonarni (3).xlsx]po wyrzyceniu niepełnych danych'!$N$60:$N$65</c:f>
              <c:numCache>
                <c:formatCode>0.00%</c:formatCode>
                <c:ptCount val="23"/>
                <c:pt idx="0">
                  <c:v>0.15869022488153225</c:v>
                </c:pt>
                <c:pt idx="1">
                  <c:v>0.39969707205685601</c:v>
                </c:pt>
                <c:pt idx="2">
                  <c:v>6.1149265160071548E-2</c:v>
                </c:pt>
                <c:pt idx="3">
                  <c:v>4.552734406006273E-2</c:v>
                </c:pt>
                <c:pt idx="4">
                  <c:v>-0.1140405941520615</c:v>
                </c:pt>
                <c:pt idx="5">
                  <c:v>0.47650814709505385</c:v>
                </c:pt>
                <c:pt idx="6">
                  <c:v>0.17010989473319535</c:v>
                </c:pt>
                <c:pt idx="7">
                  <c:v>0.46981465081855434</c:v>
                </c:pt>
                <c:pt idx="8">
                  <c:v>0.62892483683511125</c:v>
                </c:pt>
                <c:pt idx="9">
                  <c:v>0.92258331273689276</c:v>
                </c:pt>
                <c:pt idx="10">
                  <c:v>0.52602500457821821</c:v>
                </c:pt>
                <c:pt idx="11">
                  <c:v>0.28013934963297515</c:v>
                </c:pt>
                <c:pt idx="12">
                  <c:v>0.12146751273851406</c:v>
                </c:pt>
                <c:pt idx="13">
                  <c:v>0.13939114439510433</c:v>
                </c:pt>
                <c:pt idx="14">
                  <c:v>3.0738217457558975E-2</c:v>
                </c:pt>
                <c:pt idx="15">
                  <c:v>0.11802937441320013</c:v>
                </c:pt>
                <c:pt idx="16">
                  <c:v>0.22000773190208031</c:v>
                </c:pt>
                <c:pt idx="17">
                  <c:v>-0.20103625221856872</c:v>
                </c:pt>
                <c:pt idx="18">
                  <c:v>-0.32931713413166352</c:v>
                </c:pt>
                <c:pt idx="19">
                  <c:v>-0.25150005465485958</c:v>
                </c:pt>
                <c:pt idx="20">
                  <c:v>-0.20413938216769403</c:v>
                </c:pt>
                <c:pt idx="21">
                  <c:v>-6.3121226772751921E-2</c:v>
                </c:pt>
                <c:pt idx="22">
                  <c:v>-0.50525982056494734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620288"/>
        <c:axId val="68621824"/>
      </c:scatterChart>
      <c:valAx>
        <c:axId val="6862028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68621824"/>
        <c:crosses val="autoZero"/>
        <c:crossBetween val="midCat"/>
      </c:valAx>
      <c:valAx>
        <c:axId val="6862182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68620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725217249398225"/>
          <c:y val="0.11191514462754013"/>
          <c:w val="0.23331937652034615"/>
          <c:h val="0.4145237075880906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52735614243132E-2"/>
          <c:y val="4.6622465228731202E-2"/>
          <c:w val="0.86948077478658437"/>
          <c:h val="0.9067550695425376"/>
        </c:manualLayout>
      </c:layout>
      <c:scatterChart>
        <c:scatterStyle val="lineMarker"/>
        <c:varyColors val="0"/>
        <c:ser>
          <c:idx val="0"/>
          <c:order val="0"/>
          <c:tx>
            <c:v>Uniwersytety</c:v>
          </c:tx>
          <c:spPr>
            <a:ln w="28575">
              <a:noFill/>
            </a:ln>
          </c:spPr>
          <c:xVal>
            <c:numRef>
              <c:f>'po wyrzyceniu niepełnych danych'!$J$5:$J$21</c:f>
              <c:numCache>
                <c:formatCode>0.00%</c:formatCode>
                <c:ptCount val="17"/>
                <c:pt idx="0">
                  <c:v>-0.4075151515151515</c:v>
                </c:pt>
                <c:pt idx="1">
                  <c:v>-0.56975163161711384</c:v>
                </c:pt>
                <c:pt idx="2">
                  <c:v>-0.48054699537750389</c:v>
                </c:pt>
                <c:pt idx="3">
                  <c:v>-0.49949354266903012</c:v>
                </c:pt>
                <c:pt idx="4">
                  <c:v>-0.65057311566516152</c:v>
                </c:pt>
                <c:pt idx="5">
                  <c:v>-0.51178160919540228</c:v>
                </c:pt>
                <c:pt idx="6">
                  <c:v>-0.73129721387377145</c:v>
                </c:pt>
                <c:pt idx="7">
                  <c:v>-0.69611817244933016</c:v>
                </c:pt>
                <c:pt idx="8">
                  <c:v>-0.70325676068624599</c:v>
                </c:pt>
                <c:pt idx="9">
                  <c:v>-0.51408722500964876</c:v>
                </c:pt>
                <c:pt idx="10">
                  <c:v>-0.83618020711006724</c:v>
                </c:pt>
                <c:pt idx="11">
                  <c:v>-0.63546073202133524</c:v>
                </c:pt>
                <c:pt idx="12">
                  <c:v>-0.42973320017120842</c:v>
                </c:pt>
                <c:pt idx="13">
                  <c:v>-0.51244248286224059</c:v>
                </c:pt>
                <c:pt idx="14">
                  <c:v>-0.51209521601360231</c:v>
                </c:pt>
                <c:pt idx="15">
                  <c:v>-0.6300883106024977</c:v>
                </c:pt>
                <c:pt idx="16">
                  <c:v>-0.48118316900430491</c:v>
                </c:pt>
              </c:numCache>
            </c:numRef>
          </c:xVal>
          <c:yVal>
            <c:numRef>
              <c:f>'po wyrzyceniu niepełnych danych'!$N$5:$N$21</c:f>
              <c:numCache>
                <c:formatCode>0.00%</c:formatCode>
                <c:ptCount val="17"/>
                <c:pt idx="0">
                  <c:v>0.18370041187143624</c:v>
                </c:pt>
                <c:pt idx="1">
                  <c:v>0.35804547029687361</c:v>
                </c:pt>
                <c:pt idx="2">
                  <c:v>0.34756587914918446</c:v>
                </c:pt>
                <c:pt idx="3">
                  <c:v>0.93029166989842782</c:v>
                </c:pt>
                <c:pt idx="4">
                  <c:v>0.4593410268194873</c:v>
                </c:pt>
                <c:pt idx="5">
                  <c:v>1.2907195532493948E-2</c:v>
                </c:pt>
                <c:pt idx="6">
                  <c:v>8.4155494078072629E-2</c:v>
                </c:pt>
                <c:pt idx="7">
                  <c:v>0.17535479584053057</c:v>
                </c:pt>
                <c:pt idx="8">
                  <c:v>4.794571999266603E-2</c:v>
                </c:pt>
                <c:pt idx="9">
                  <c:v>0.35259699752963924</c:v>
                </c:pt>
                <c:pt idx="10">
                  <c:v>0.62264367033585666</c:v>
                </c:pt>
                <c:pt idx="11">
                  <c:v>0.18050121922914195</c:v>
                </c:pt>
                <c:pt idx="12">
                  <c:v>3.833877463707866E-2</c:v>
                </c:pt>
                <c:pt idx="13">
                  <c:v>0.46483360390186412</c:v>
                </c:pt>
                <c:pt idx="14">
                  <c:v>0.33336096387737513</c:v>
                </c:pt>
                <c:pt idx="15">
                  <c:v>0.4091148730198495</c:v>
                </c:pt>
                <c:pt idx="16">
                  <c:v>0.24958141310463741</c:v>
                </c:pt>
              </c:numCache>
            </c:numRef>
          </c:yVal>
          <c:smooth val="0"/>
        </c:ser>
        <c:ser>
          <c:idx val="1"/>
          <c:order val="1"/>
          <c:tx>
            <c:v>Politechniki</c:v>
          </c:tx>
          <c:spPr>
            <a:ln w="28575">
              <a:noFill/>
            </a:ln>
          </c:spPr>
          <c:xVal>
            <c:numRef>
              <c:f>'po wyrzyceniu niepełnych danych'!$J$35:$J$50</c:f>
              <c:numCache>
                <c:formatCode>0.00%</c:formatCode>
                <c:ptCount val="16"/>
                <c:pt idx="0">
                  <c:v>-0.37921289512246181</c:v>
                </c:pt>
                <c:pt idx="1">
                  <c:v>-0.40617913832199548</c:v>
                </c:pt>
                <c:pt idx="2">
                  <c:v>-0.48437167765256217</c:v>
                </c:pt>
                <c:pt idx="3">
                  <c:v>-0.50603824220060378</c:v>
                </c:pt>
                <c:pt idx="4">
                  <c:v>3.1486146095716094E-4</c:v>
                </c:pt>
                <c:pt idx="5">
                  <c:v>-0.59883357633826284</c:v>
                </c:pt>
                <c:pt idx="6">
                  <c:v>-0.2549695740365111</c:v>
                </c:pt>
                <c:pt idx="7">
                  <c:v>-0.38283908604764216</c:v>
                </c:pt>
                <c:pt idx="8">
                  <c:v>-0.23808651026392957</c:v>
                </c:pt>
                <c:pt idx="9">
                  <c:v>-0.48067501360914533</c:v>
                </c:pt>
                <c:pt idx="10">
                  <c:v>-9.2179219527862566E-2</c:v>
                </c:pt>
                <c:pt idx="11">
                  <c:v>0.17710706150341693</c:v>
                </c:pt>
                <c:pt idx="12">
                  <c:v>-0.30087162380286236</c:v>
                </c:pt>
                <c:pt idx="13">
                  <c:v>-0.18826619964973734</c:v>
                </c:pt>
                <c:pt idx="14">
                  <c:v>-8.9959648706384954E-2</c:v>
                </c:pt>
                <c:pt idx="15">
                  <c:v>-0.18874003730710531</c:v>
                </c:pt>
              </c:numCache>
            </c:numRef>
          </c:xVal>
          <c:yVal>
            <c:numRef>
              <c:f>'po wyrzyceniu niepełnych danych'!$N$35:$N$50</c:f>
              <c:numCache>
                <c:formatCode>0.00%</c:formatCode>
                <c:ptCount val="16"/>
                <c:pt idx="0">
                  <c:v>1.7831428533403332E-2</c:v>
                </c:pt>
                <c:pt idx="1">
                  <c:v>0.70456404933360051</c:v>
                </c:pt>
                <c:pt idx="2">
                  <c:v>0.10953188260819544</c:v>
                </c:pt>
                <c:pt idx="3">
                  <c:v>0.97926730864005362</c:v>
                </c:pt>
                <c:pt idx="4">
                  <c:v>7.9496371434599478E-3</c:v>
                </c:pt>
                <c:pt idx="5">
                  <c:v>0.75564750669886283</c:v>
                </c:pt>
                <c:pt idx="6">
                  <c:v>-7.8987329600659378E-2</c:v>
                </c:pt>
                <c:pt idx="7">
                  <c:v>3.7261288170515855E-2</c:v>
                </c:pt>
                <c:pt idx="8">
                  <c:v>0.1229536623267897</c:v>
                </c:pt>
                <c:pt idx="9">
                  <c:v>0.64415261407256841</c:v>
                </c:pt>
                <c:pt idx="10">
                  <c:v>-4.566439274673198E-2</c:v>
                </c:pt>
                <c:pt idx="11">
                  <c:v>-0.15606248112556578</c:v>
                </c:pt>
                <c:pt idx="12">
                  <c:v>0.33138463864782364</c:v>
                </c:pt>
                <c:pt idx="13">
                  <c:v>-9.2174674816550645E-2</c:v>
                </c:pt>
                <c:pt idx="14">
                  <c:v>-0.17186032576975488</c:v>
                </c:pt>
                <c:pt idx="15">
                  <c:v>7.8034841307714514E-2</c:v>
                </c:pt>
              </c:numCache>
            </c:numRef>
          </c:yVal>
          <c:smooth val="0"/>
        </c:ser>
        <c:ser>
          <c:idx val="3"/>
          <c:order val="2"/>
          <c:tx>
            <c:v>Akademie</c:v>
          </c:tx>
          <c:spPr>
            <a:ln w="28575">
              <a:noFill/>
            </a:ln>
          </c:spPr>
          <c:xVal>
            <c:numRef>
              <c:f>('po wyrzyceniu niepełnych danych'!$J$23:$J$27;'po wyrzyceniu niepełnych danych'!$J$29:$J$33;'po wyrzyceniu niepełnych danych'!$J$52:$J$58;'po wyrzyceniu niepełnych danych'!$J$60:$J$65)</c:f>
              <c:numCache>
                <c:formatCode>0.00%</c:formatCode>
                <c:ptCount val="23"/>
                <c:pt idx="0">
                  <c:v>-0.54455445544554459</c:v>
                </c:pt>
                <c:pt idx="1">
                  <c:v>-0.41658912667818693</c:v>
                </c:pt>
                <c:pt idx="2">
                  <c:v>-0.1953511874684184</c:v>
                </c:pt>
                <c:pt idx="3">
                  <c:v>-0.64736208970613507</c:v>
                </c:pt>
                <c:pt idx="4">
                  <c:v>-0.3525931768881877</c:v>
                </c:pt>
                <c:pt idx="5">
                  <c:v>-0.70343580470162748</c:v>
                </c:pt>
                <c:pt idx="6">
                  <c:v>-0.38650822230224458</c:v>
                </c:pt>
                <c:pt idx="7">
                  <c:v>-0.15030303030303027</c:v>
                </c:pt>
                <c:pt idx="8">
                  <c:v>-0.74773347416600644</c:v>
                </c:pt>
                <c:pt idx="9">
                  <c:v>-0.71752884257536287</c:v>
                </c:pt>
                <c:pt idx="10">
                  <c:v>-0.51863550221099186</c:v>
                </c:pt>
                <c:pt idx="11">
                  <c:v>-0.19740853658536583</c:v>
                </c:pt>
                <c:pt idx="12">
                  <c:v>-0.56289707750952989</c:v>
                </c:pt>
                <c:pt idx="13">
                  <c:v>-0.66616702355460378</c:v>
                </c:pt>
                <c:pt idx="14">
                  <c:v>-0.43248532289628183</c:v>
                </c:pt>
                <c:pt idx="15">
                  <c:v>-0.19001848428835488</c:v>
                </c:pt>
                <c:pt idx="16">
                  <c:v>-0.1240804846386846</c:v>
                </c:pt>
                <c:pt idx="17">
                  <c:v>-0.6017607457276023</c:v>
                </c:pt>
                <c:pt idx="18">
                  <c:v>-0.56865464632454921</c:v>
                </c:pt>
                <c:pt idx="19">
                  <c:v>-0.70401810979060553</c:v>
                </c:pt>
                <c:pt idx="20">
                  <c:v>-0.76238421264599276</c:v>
                </c:pt>
                <c:pt idx="21">
                  <c:v>-0.65334997919267579</c:v>
                </c:pt>
                <c:pt idx="22">
                  <c:v>-0.58221559860904115</c:v>
                </c:pt>
              </c:numCache>
            </c:numRef>
          </c:xVal>
          <c:yVal>
            <c:numRef>
              <c:f>('po wyrzyceniu niepełnych danych'!$N$23:$N$27;'po wyrzyceniu niepełnych danych'!$N$29:$N$33;'po wyrzyceniu niepełnych danych'!$N$52:$N$58;'po wyrzyceniu niepełnych danych'!$N$60:$N$65)</c:f>
              <c:numCache>
                <c:formatCode>0.00%</c:formatCode>
                <c:ptCount val="23"/>
                <c:pt idx="0">
                  <c:v>0.15869022488153225</c:v>
                </c:pt>
                <c:pt idx="1">
                  <c:v>0.39969707205685601</c:v>
                </c:pt>
                <c:pt idx="2">
                  <c:v>6.1149265160071548E-2</c:v>
                </c:pt>
                <c:pt idx="3">
                  <c:v>4.552734406006273E-2</c:v>
                </c:pt>
                <c:pt idx="4">
                  <c:v>-0.1140405941520615</c:v>
                </c:pt>
                <c:pt idx="5">
                  <c:v>0.47650814709505385</c:v>
                </c:pt>
                <c:pt idx="6">
                  <c:v>0.17010989473319535</c:v>
                </c:pt>
                <c:pt idx="7">
                  <c:v>0.46981465081855434</c:v>
                </c:pt>
                <c:pt idx="8">
                  <c:v>0.62892483683511125</c:v>
                </c:pt>
                <c:pt idx="9">
                  <c:v>0.92258331273689276</c:v>
                </c:pt>
                <c:pt idx="10">
                  <c:v>0.52602500457821821</c:v>
                </c:pt>
                <c:pt idx="11">
                  <c:v>0.28013934963297515</c:v>
                </c:pt>
                <c:pt idx="12">
                  <c:v>0.12146751273851406</c:v>
                </c:pt>
                <c:pt idx="13">
                  <c:v>0.13939114439510433</c:v>
                </c:pt>
                <c:pt idx="14">
                  <c:v>3.0738217457558975E-2</c:v>
                </c:pt>
                <c:pt idx="15">
                  <c:v>0.11802937441320013</c:v>
                </c:pt>
                <c:pt idx="16">
                  <c:v>0.22000773190208031</c:v>
                </c:pt>
                <c:pt idx="17">
                  <c:v>-0.20103625221856872</c:v>
                </c:pt>
                <c:pt idx="18">
                  <c:v>-0.32931713413166352</c:v>
                </c:pt>
                <c:pt idx="19">
                  <c:v>-0.25150005465485958</c:v>
                </c:pt>
                <c:pt idx="20">
                  <c:v>-0.20413938216769403</c:v>
                </c:pt>
                <c:pt idx="21">
                  <c:v>-6.3121226772751921E-2</c:v>
                </c:pt>
                <c:pt idx="22">
                  <c:v>-0.50525982056494734</c:v>
                </c:pt>
              </c:numCache>
            </c:numRef>
          </c:yVal>
          <c:smooth val="0"/>
        </c:ser>
        <c:ser>
          <c:idx val="2"/>
          <c:order val="3"/>
          <c:tx>
            <c:v>Publiczne Wyższe Szkoły Zawodowe</c:v>
          </c:tx>
          <c:spPr>
            <a:ln w="28575">
              <a:noFill/>
            </a:ln>
          </c:spPr>
          <c:xVal>
            <c:numRef>
              <c:f>'po wyrzyceniu niepełnych danych'!$J$67:$J$72</c:f>
              <c:numCache>
                <c:formatCode>0.00%</c:formatCode>
                <c:ptCount val="6"/>
                <c:pt idx="0">
                  <c:v>-0.48325963360707513</c:v>
                </c:pt>
                <c:pt idx="1">
                  <c:v>-0.755440414507772</c:v>
                </c:pt>
                <c:pt idx="2">
                  <c:v>-0.37424733672996757</c:v>
                </c:pt>
                <c:pt idx="3">
                  <c:v>-0.61933216168717053</c:v>
                </c:pt>
                <c:pt idx="4">
                  <c:v>-0.15692307692307694</c:v>
                </c:pt>
                <c:pt idx="5">
                  <c:v>-0.44126984126984126</c:v>
                </c:pt>
              </c:numCache>
            </c:numRef>
          </c:xVal>
          <c:yVal>
            <c:numRef>
              <c:f>'po wyrzyceniu niepełnych danych'!$N$67:$N$72</c:f>
              <c:numCache>
                <c:formatCode>0.00%</c:formatCode>
                <c:ptCount val="6"/>
                <c:pt idx="0">
                  <c:v>1.4178729573156046</c:v>
                </c:pt>
                <c:pt idx="1">
                  <c:v>1.2073698689682661</c:v>
                </c:pt>
                <c:pt idx="2">
                  <c:v>1.3613896253405215</c:v>
                </c:pt>
                <c:pt idx="3">
                  <c:v>1.2284431552473625</c:v>
                </c:pt>
                <c:pt idx="4">
                  <c:v>0.67675100642569475</c:v>
                </c:pt>
                <c:pt idx="5">
                  <c:v>0.99563370684252384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11200"/>
        <c:axId val="60212736"/>
      </c:scatterChart>
      <c:valAx>
        <c:axId val="6021120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60212736"/>
        <c:crosses val="autoZero"/>
        <c:crossBetween val="midCat"/>
      </c:valAx>
      <c:valAx>
        <c:axId val="6021273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602112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11001749781283E-2"/>
          <c:y val="0.23498972037754468"/>
          <c:w val="0.87304075235109757"/>
          <c:h val="0.38735919121220969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265600"/>
        <c:axId val="60267136"/>
      </c:barChart>
      <c:catAx>
        <c:axId val="6026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26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2671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dirty="0"/>
                  <a:t>W </a:t>
                </a:r>
                <a:r>
                  <a:rPr lang="pl-PL" dirty="0" smtClean="0"/>
                  <a:t>przeliczeniu </a:t>
                </a:r>
                <a:r>
                  <a:rPr lang="pl-PL" dirty="0"/>
                  <a:t>na USD 
wg PSN</a:t>
                </a:r>
              </a:p>
            </c:rich>
          </c:tx>
          <c:layout>
            <c:manualLayout>
              <c:xMode val="edge"/>
              <c:yMode val="edge"/>
              <c:x val="1.9909667541557305E-2"/>
              <c:y val="0.17032068121463206"/>
            </c:manualLayout>
          </c:layout>
          <c:overlay val="0"/>
          <c:spPr>
            <a:noFill/>
            <a:ln w="25400">
              <a:noFill/>
            </a:ln>
          </c:spPr>
        </c:title>
        <c:numFmt formatCode="#\ 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265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10957081069109E-2"/>
          <c:y val="0.13822505254572262"/>
          <c:w val="0.87304075235109757"/>
          <c:h val="0.663587539605358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'C_B1.1'!$B$40</c:f>
              <c:strCache>
                <c:ptCount val="1"/>
                <c:pt idx="0">
                  <c:v>Core business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607901973527032E-3"/>
                  <c:y val="-0.32453065730791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1872509960159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215803947054065E-3"/>
                  <c:y val="-0.289508841275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3373173970783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15803947054065E-3"/>
                  <c:y val="-0.22310777885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6733067729083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'C_B1.1'!$A$41:$A$76</c:f>
              <c:strCache>
                <c:ptCount val="6"/>
                <c:pt idx="0">
                  <c:v>Niemcy</c:v>
                </c:pt>
                <c:pt idx="1">
                  <c:v>Wielka Brytania</c:v>
                </c:pt>
                <c:pt idx="2">
                  <c:v>średnia OECD</c:v>
                </c:pt>
                <c:pt idx="3">
                  <c:v>Polska</c:v>
                </c:pt>
                <c:pt idx="4">
                  <c:v>Czechy</c:v>
                </c:pt>
                <c:pt idx="5">
                  <c:v>Węgry</c:v>
                </c:pt>
              </c:strCache>
            </c:strRef>
          </c:cat>
          <c:val>
            <c:numRef>
              <c:f>'C_B1.1'!$B$41:$B$74</c:f>
              <c:numCache>
                <c:formatCode>#,##0.00</c:formatCode>
                <c:ptCount val="6"/>
                <c:pt idx="0">
                  <c:v>9298.2121036543504</c:v>
                </c:pt>
                <c:pt idx="1">
                  <c:v>8943.6259767185893</c:v>
                </c:pt>
                <c:pt idx="2">
                  <c:v>8001.8164740892171</c:v>
                </c:pt>
                <c:pt idx="3">
                  <c:v>6419.524573697995</c:v>
                </c:pt>
                <c:pt idx="4">
                  <c:v>5831.9928143285497</c:v>
                </c:pt>
                <c:pt idx="5">
                  <c:v>4370.9371644986504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579840"/>
        <c:axId val="60581376"/>
      </c:barChart>
      <c:catAx>
        <c:axId val="6057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58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581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W przelczeniu na USD 
wg PSN</a:t>
                </a:r>
              </a:p>
            </c:rich>
          </c:tx>
          <c:layout>
            <c:manualLayout>
              <c:xMode val="edge"/>
              <c:yMode val="edge"/>
              <c:x val="1.2225015408693965E-2"/>
              <c:y val="2.0057931005636256E-2"/>
            </c:manualLayout>
          </c:layout>
          <c:overlay val="0"/>
          <c:spPr>
            <a:noFill/>
            <a:ln w="25400">
              <a:noFill/>
            </a:ln>
          </c:spPr>
        </c:title>
        <c:numFmt formatCode="#\ 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579840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pl-PL" sz="1200" dirty="0" smtClean="0">
                <a:latin typeface="+mn-lt"/>
                <a:cs typeface="Arial" panose="020B0604020202020204" pitchFamily="34" charset="0"/>
              </a:rPr>
              <a:t>Fig. 7. </a:t>
            </a:r>
            <a:r>
              <a:rPr lang="pl-PL" sz="1200" b="0" dirty="0">
                <a:latin typeface="+mn-lt"/>
                <a:cs typeface="Arial" panose="020B0604020202020204" pitchFamily="34" charset="0"/>
              </a:rPr>
              <a:t>Wydatki na oświatę wyrażone</a:t>
            </a:r>
            <a:r>
              <a:rPr lang="pl-PL" sz="1200" b="0" baseline="0" dirty="0">
                <a:latin typeface="+mn-lt"/>
                <a:cs typeface="Arial" panose="020B0604020202020204" pitchFamily="34" charset="0"/>
              </a:rPr>
              <a:t> </a:t>
            </a:r>
            <a:r>
              <a:rPr lang="pl-PL" sz="1200" b="0" dirty="0">
                <a:latin typeface="+mn-lt"/>
                <a:cs typeface="Arial" panose="020B0604020202020204" pitchFamily="34" charset="0"/>
              </a:rPr>
              <a:t>jako % PKB w</a:t>
            </a:r>
            <a:r>
              <a:rPr lang="pl-PL" sz="1200" b="0" baseline="0" dirty="0">
                <a:latin typeface="+mn-lt"/>
                <a:cs typeface="Arial" panose="020B0604020202020204" pitchFamily="34" charset="0"/>
              </a:rPr>
              <a:t> latach </a:t>
            </a:r>
            <a:r>
              <a:rPr lang="en-GB" sz="1200" b="0" dirty="0">
                <a:latin typeface="+mn-lt"/>
                <a:cs typeface="Arial" panose="020B0604020202020204" pitchFamily="34" charset="0"/>
              </a:rPr>
              <a:t>2000, 2008 </a:t>
            </a:r>
            <a:r>
              <a:rPr lang="pl-PL" sz="1200" b="0" dirty="0">
                <a:latin typeface="+mn-lt"/>
                <a:cs typeface="Arial" panose="020B0604020202020204" pitchFamily="34" charset="0"/>
              </a:rPr>
              <a:t>i</a:t>
            </a:r>
            <a:r>
              <a:rPr lang="en-GB" sz="1200" b="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200" b="0" dirty="0" smtClean="0">
                <a:latin typeface="+mn-lt"/>
                <a:cs typeface="Arial" panose="020B0604020202020204" pitchFamily="34" charset="0"/>
              </a:rPr>
              <a:t>2011</a:t>
            </a:r>
            <a:r>
              <a:rPr lang="pl-PL" sz="1200" b="0" baseline="30000" dirty="0" smtClean="0">
                <a:latin typeface="+mn-lt"/>
                <a:cs typeface="Arial" panose="020B0604020202020204" pitchFamily="34" charset="0"/>
              </a:rPr>
              <a:t>7</a:t>
            </a:r>
            <a:endParaRPr lang="en-GB" sz="1200" b="0" baseline="30000" dirty="0"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89909230096238"/>
          <c:y val="0.8014585466926000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3546041119860018E-2"/>
          <c:y val="0.224440202641363"/>
          <c:w val="0.9188297876267576"/>
          <c:h val="0.40516049561453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'C_B2.1'!$B$40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558ED5"/>
              </a:solidFill>
            </c:spPr>
          </c:dPt>
          <c:dPt>
            <c:idx val="16"/>
            <c:invertIfNegative val="0"/>
            <c:bubble3D val="0"/>
            <c:spPr>
              <a:solidFill>
                <a:srgbClr val="558ED5"/>
              </a:solidFill>
            </c:spPr>
          </c:dPt>
          <c:cat>
            <c:strRef>
              <c:f>'C_B2.1'!$A$41:$A$74</c:f>
              <c:strCache>
                <c:ptCount val="6"/>
                <c:pt idx="0">
                  <c:v>Wielka Brytania</c:v>
                </c:pt>
                <c:pt idx="1">
                  <c:v>średnia OECD </c:v>
                </c:pt>
                <c:pt idx="2">
                  <c:v>Polska</c:v>
                </c:pt>
                <c:pt idx="3">
                  <c:v>Niemcy</c:v>
                </c:pt>
                <c:pt idx="4">
                  <c:v>Czechy</c:v>
                </c:pt>
                <c:pt idx="5">
                  <c:v>Węgry</c:v>
                </c:pt>
              </c:strCache>
            </c:strRef>
          </c:cat>
          <c:val>
            <c:numRef>
              <c:f>'C_B2.1'!$B$41:$B$74</c:f>
              <c:numCache>
                <c:formatCode>#,##0.00</c:formatCode>
                <c:ptCount val="6"/>
                <c:pt idx="0">
                  <c:v>6.3874970762178416</c:v>
                </c:pt>
                <c:pt idx="1">
                  <c:v>6.0746244027514082</c:v>
                </c:pt>
                <c:pt idx="2">
                  <c:v>5.4566594138274533</c:v>
                </c:pt>
                <c:pt idx="3">
                  <c:v>5.1294908865607933</c:v>
                </c:pt>
                <c:pt idx="4">
                  <c:v>4.9919399009627003</c:v>
                </c:pt>
                <c:pt idx="5">
                  <c:v>4.4370000000000003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61635968"/>
        <c:axId val="61642240"/>
      </c:barChart>
      <c:lineChart>
        <c:grouping val="standard"/>
        <c:varyColors val="0"/>
        <c:ser>
          <c:idx val="3"/>
          <c:order val="1"/>
          <c:tx>
            <c:strRef>
              <c:f>'C_B2.1'!$C$40</c:f>
              <c:strCache>
                <c:ptCount val="1"/>
                <c:pt idx="0">
                  <c:v>2008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'C_B2.1'!$A$41:$A$74</c:f>
              <c:strCache>
                <c:ptCount val="6"/>
                <c:pt idx="0">
                  <c:v>Wielka Brytania</c:v>
                </c:pt>
                <c:pt idx="1">
                  <c:v>średnia OECD </c:v>
                </c:pt>
                <c:pt idx="2">
                  <c:v>Polska</c:v>
                </c:pt>
                <c:pt idx="3">
                  <c:v>Niemcy</c:v>
                </c:pt>
                <c:pt idx="4">
                  <c:v>Czechy</c:v>
                </c:pt>
                <c:pt idx="5">
                  <c:v>Węgry</c:v>
                </c:pt>
              </c:strCache>
            </c:strRef>
          </c:cat>
          <c:val>
            <c:numRef>
              <c:f>'C_B2.1'!$C$41:$C$74</c:f>
              <c:numCache>
                <c:formatCode>#,##0.00</c:formatCode>
                <c:ptCount val="6"/>
                <c:pt idx="0">
                  <c:v>5.5099387714490886</c:v>
                </c:pt>
                <c:pt idx="1">
                  <c:v>5.7791093237743203</c:v>
                </c:pt>
                <c:pt idx="2">
                  <c:v>5.7607642414882685</c:v>
                </c:pt>
                <c:pt idx="3">
                  <c:v>4.8147036805875167</c:v>
                </c:pt>
                <c:pt idx="4">
                  <c:v>4.326518139564616</c:v>
                </c:pt>
                <c:pt idx="5">
                  <c:v>4.8222108699141275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'C_B2.1'!$D$40</c:f>
              <c:strCache>
                <c:ptCount val="1"/>
                <c:pt idx="0">
                  <c:v>2000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'C_B2.1'!$A$41:$A$74</c:f>
              <c:strCache>
                <c:ptCount val="6"/>
                <c:pt idx="0">
                  <c:v>Wielka Brytania</c:v>
                </c:pt>
                <c:pt idx="1">
                  <c:v>średnia OECD </c:v>
                </c:pt>
                <c:pt idx="2">
                  <c:v>Polska</c:v>
                </c:pt>
                <c:pt idx="3">
                  <c:v>Niemcy</c:v>
                </c:pt>
                <c:pt idx="4">
                  <c:v>Czechy</c:v>
                </c:pt>
                <c:pt idx="5">
                  <c:v>Węgry</c:v>
                </c:pt>
              </c:strCache>
            </c:strRef>
          </c:cat>
          <c:val>
            <c:numRef>
              <c:f>'C_B2.1'!$D$41:$D$74</c:f>
              <c:numCache>
                <c:formatCode>#,##0.00</c:formatCode>
                <c:ptCount val="6"/>
                <c:pt idx="0">
                  <c:v>4.8688210069706495</c:v>
                </c:pt>
                <c:pt idx="1">
                  <c:v>5.3723737546939594</c:v>
                </c:pt>
                <c:pt idx="2">
                  <c:v>5.5957112918436671</c:v>
                </c:pt>
                <c:pt idx="3">
                  <c:v>4.9288016327275965</c:v>
                </c:pt>
                <c:pt idx="4">
                  <c:v>4.0333304695124239</c:v>
                </c:pt>
                <c:pt idx="5">
                  <c:v>4.4399412730353864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35968"/>
        <c:axId val="61642240"/>
      </c:lineChart>
      <c:catAx>
        <c:axId val="616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642240"/>
        <c:crosses val="autoZero"/>
        <c:auto val="1"/>
        <c:lblAlgn val="ctr"/>
        <c:lblOffset val="100"/>
        <c:noMultiLvlLbl val="0"/>
      </c:catAx>
      <c:valAx>
        <c:axId val="61642240"/>
        <c:scaling>
          <c:orientation val="minMax"/>
          <c:max val="9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% P</a:t>
                </a:r>
                <a:r>
                  <a:rPr lang="pl-PL"/>
                  <a:t>KB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2.0830818022747156E-2"/>
              <c:y val="0.1740084505103415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6163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001345144356957"/>
          <c:y val="0.17138865583365276"/>
          <c:w val="0.37851662404092123"/>
          <c:h val="4.1666666666666664E-2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5015634771732333E-3"/>
                  <c:y val="-0.31532841882431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15634771732333E-3"/>
                  <c:y val="-0.24525543686335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311435475382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9197075817065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031269543464665E-3"/>
                  <c:y val="-0.25693426719018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5046904315196998E-3"/>
                  <c:y val="-0.18686128522922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015634771732333E-3"/>
                  <c:y val="-0.16739656801784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4403890736419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5015634771732333E-3"/>
                  <c:y val="-0.11289535982598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0031269543465585E-3"/>
                  <c:y val="-8.9537699172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0031269543465585E-3"/>
                  <c:y val="-8.175181228778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7.007298196095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9071651354349366E-3"/>
                  <c:y val="-6.6749474844358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'[Zeszyt3.xlsx]poszczególne uczelnie'!$C$22:$C$34</c:f>
              <c:strCache>
                <c:ptCount val="13"/>
                <c:pt idx="0">
                  <c:v>UMCS</c:v>
                </c:pt>
                <c:pt idx="1">
                  <c:v>Uniw. Białost.</c:v>
                </c:pt>
                <c:pt idx="2">
                  <c:v>WSPiA Rzeszów-Przemyśl</c:v>
                </c:pt>
                <c:pt idx="3">
                  <c:v>WSZiA Zamość</c:v>
                </c:pt>
                <c:pt idx="4">
                  <c:v>WSEiI w Lublinie</c:v>
                </c:pt>
                <c:pt idx="5">
                  <c:v>WSIiZ w Rzeszowie</c:v>
                </c:pt>
                <c:pt idx="6">
                  <c:v>UJ</c:v>
                </c:pt>
                <c:pt idx="7">
                  <c:v>PW</c:v>
                </c:pt>
                <c:pt idx="8">
                  <c:v>UW</c:v>
                </c:pt>
                <c:pt idx="9">
                  <c:v>SGH</c:v>
                </c:pt>
                <c:pt idx="10">
                  <c:v>UŁaz</c:v>
                </c:pt>
                <c:pt idx="11">
                  <c:v>ALK</c:v>
                </c:pt>
                <c:pt idx="12">
                  <c:v>SWPS</c:v>
                </c:pt>
              </c:strCache>
            </c:strRef>
          </c:cat>
          <c:val>
            <c:numRef>
              <c:f>'[Zeszyt3.xlsx]poszczególne uczelnie'!$D$22:$D$34</c:f>
              <c:numCache>
                <c:formatCode>0%</c:formatCode>
                <c:ptCount val="13"/>
                <c:pt idx="0">
                  <c:v>0.24332385060108286</c:v>
                </c:pt>
                <c:pt idx="1">
                  <c:v>0.17508015807918872</c:v>
                </c:pt>
                <c:pt idx="2">
                  <c:v>0.24413371906139505</c:v>
                </c:pt>
                <c:pt idx="3">
                  <c:v>0.22137983320697499</c:v>
                </c:pt>
                <c:pt idx="4">
                  <c:v>0.19134823359769287</c:v>
                </c:pt>
                <c:pt idx="5">
                  <c:v>0.12960995598725147</c:v>
                </c:pt>
                <c:pt idx="6">
                  <c:v>0.1225279652617171</c:v>
                </c:pt>
                <c:pt idx="7">
                  <c:v>0.10077632928079684</c:v>
                </c:pt>
                <c:pt idx="8">
                  <c:v>6.4000000000000001E-2</c:v>
                </c:pt>
                <c:pt idx="9">
                  <c:v>3.7289110429447853E-2</c:v>
                </c:pt>
                <c:pt idx="10">
                  <c:v>3.7096343741659994E-2</c:v>
                </c:pt>
                <c:pt idx="11">
                  <c:v>2.1078092605390463E-2</c:v>
                </c:pt>
                <c:pt idx="12">
                  <c:v>2.9470864032150032E-2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375424"/>
        <c:axId val="60380672"/>
        <c:axId val="0"/>
      </c:bar3DChart>
      <c:catAx>
        <c:axId val="6037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60380672"/>
        <c:crosses val="autoZero"/>
        <c:auto val="1"/>
        <c:lblAlgn val="ctr"/>
        <c:lblOffset val="100"/>
        <c:noMultiLvlLbl val="0"/>
      </c:catAx>
      <c:valAx>
        <c:axId val="60380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37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49518810148717E-2"/>
          <c:y val="6.5289442986293383E-2"/>
          <c:w val="0.87759492563429575"/>
          <c:h val="0.5612835374744823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1442332928542862E-2"/>
                  <c:y val="-0.30220955096222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8113612004287E-2"/>
                  <c:y val="-0.21906262822743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723472668810289E-2"/>
                  <c:y val="-0.22327537107796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744908896034297E-3"/>
                  <c:y val="-0.16850971402110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292604501607719E-2"/>
                  <c:y val="-0.16429697117057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'[stypendia - Rektor 24.09.2015-4.xlsx]do prezentacji poprawione 2'!$B$18:$B$22</c:f>
              <c:strCache>
                <c:ptCount val="5"/>
                <c:pt idx="0">
                  <c:v>PWSZ</c:v>
                </c:pt>
                <c:pt idx="1">
                  <c:v>Politechniki</c:v>
                </c:pt>
                <c:pt idx="2">
                  <c:v>Uniwersytety</c:v>
                </c:pt>
                <c:pt idx="3">
                  <c:v>Uczelnie niepubliczne</c:v>
                </c:pt>
                <c:pt idx="4">
                  <c:v>Uczelnie                                       ekonomiczne</c:v>
                </c:pt>
              </c:strCache>
            </c:strRef>
          </c:cat>
          <c:val>
            <c:numRef>
              <c:f>'[stypendia - Rektor 24.09.2015-4.xlsx]do prezentacji poprawione 2'!$C$18:$C$22</c:f>
              <c:numCache>
                <c:formatCode>0%</c:formatCode>
                <c:ptCount val="5"/>
                <c:pt idx="0">
                  <c:v>0.23786529362649597</c:v>
                </c:pt>
                <c:pt idx="1">
                  <c:v>0.13528829529186367</c:v>
                </c:pt>
                <c:pt idx="2">
                  <c:v>0.13198323840478368</c:v>
                </c:pt>
                <c:pt idx="3">
                  <c:v>9.4518437885581272E-2</c:v>
                </c:pt>
                <c:pt idx="4">
                  <c:v>8.6755883710198434E-2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406016"/>
        <c:axId val="60293120"/>
        <c:axId val="0"/>
      </c:bar3DChart>
      <c:catAx>
        <c:axId val="6040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60293120"/>
        <c:crosses val="autoZero"/>
        <c:auto val="1"/>
        <c:lblAlgn val="ctr"/>
        <c:lblOffset val="100"/>
        <c:noMultiLvlLbl val="0"/>
      </c:catAx>
      <c:valAx>
        <c:axId val="60293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40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0.53333</cdr:x>
      <cdr:y>0.80893</cdr:y>
    </cdr:from>
    <cdr:to>
      <cdr:x>0.6</cdr:x>
      <cdr:y>0.8795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608512" y="330163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000" dirty="0" smtClean="0"/>
            <a:t>(9%)</a:t>
          </a:r>
          <a:endParaRPr lang="pl-PL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0.7544</cdr:x>
      <cdr:y>0.59615</cdr:y>
    </cdr:from>
    <cdr:to>
      <cdr:x>0.98556</cdr:x>
      <cdr:y>0.72487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217349" y="2232247"/>
          <a:ext cx="1905103" cy="481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/>
          <a:r>
            <a:rPr lang="pl-PL" sz="1000" b="1" dirty="0">
              <a:solidFill>
                <a:srgbClr val="000000"/>
              </a:solidFill>
            </a:rPr>
            <a:t>Zmiana liczby studentów studiów stacjonarnych</a:t>
          </a:r>
          <a:endParaRPr lang="pl-PL" sz="1000" dirty="0" smtClean="0"/>
        </a:p>
        <a:p xmlns:a="http://schemas.openxmlformats.org/drawingml/2006/main">
          <a:endParaRPr lang="pl-PL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0.01658</cdr:x>
      <cdr:y>0.95506</cdr:y>
    </cdr:from>
    <cdr:to>
      <cdr:x>0.47638</cdr:x>
      <cdr:y>1</cdr:y>
    </cdr:to>
    <cdr:sp macro="" textlink="">
      <cdr:nvSpPr>
        <cdr:cNvPr id="573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1608" y="6395792"/>
          <a:ext cx="4204368" cy="3009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/>
          <a:r>
            <a:rPr lang="pl-PL" sz="1100" i="1" baseline="30000" dirty="0" smtClean="0">
              <a:latin typeface="Arial" pitchFamily="34" charset="0"/>
              <a:cs typeface="Arial" pitchFamily="34" charset="0"/>
            </a:rPr>
            <a:t>5</a:t>
          </a:r>
          <a:r>
            <a:rPr lang="pl-PL" sz="1100" i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100" i="1" dirty="0" smtClean="0">
              <a:latin typeface="Arial" pitchFamily="34" charset="0"/>
              <a:cs typeface="Arial" pitchFamily="34" charset="0"/>
            </a:rPr>
            <a:t>OECD</a:t>
          </a:r>
          <a:r>
            <a:rPr lang="en-US" sz="1100" i="1" dirty="0">
              <a:latin typeface="Arial" pitchFamily="34" charset="0"/>
              <a:cs typeface="Arial" pitchFamily="34" charset="0"/>
            </a:rPr>
            <a:t>. </a:t>
          </a:r>
          <a:r>
            <a:rPr lang="pl-PL" sz="1100" i="1" dirty="0"/>
            <a:t>EDUCATION AT A GLANCE 2014: HIGHLIGHTS.</a:t>
          </a:r>
          <a:endParaRPr lang="en-US" sz="1100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0.01952</cdr:x>
      <cdr:y>0.78495</cdr:y>
    </cdr:from>
    <cdr:to>
      <cdr:x>1</cdr:x>
      <cdr:y>0.87658</cdr:y>
    </cdr:to>
    <cdr:sp macro="" textlink="">
      <cdr:nvSpPr>
        <cdr:cNvPr id="5734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8491" y="5256584"/>
          <a:ext cx="8965509" cy="613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/>
          <a:r>
            <a:rPr lang="pl-PL" sz="1200" b="1" dirty="0" smtClean="0">
              <a:latin typeface="+mn-lt"/>
              <a:cs typeface="Arial" pitchFamily="34" charset="0"/>
            </a:rPr>
            <a:t>Fig. 5</a:t>
          </a:r>
          <a:r>
            <a:rPr lang="pl-PL" sz="1200" b="1" i="0" dirty="0" smtClean="0">
              <a:latin typeface="+mn-lt"/>
              <a:ea typeface="+mn-ea"/>
              <a:cs typeface="Arial" pitchFamily="34" charset="0"/>
            </a:rPr>
            <a:t>. </a:t>
          </a:r>
          <a:r>
            <a:rPr lang="pl-PL" sz="1200" b="1" i="0" dirty="0">
              <a:latin typeface="+mn-lt"/>
              <a:ea typeface="+mn-ea"/>
              <a:cs typeface="Arial" pitchFamily="34" charset="0"/>
            </a:rPr>
            <a:t>Roczne wydatki </a:t>
          </a:r>
          <a:r>
            <a:rPr lang="pl-PL" sz="1200" b="1" i="0" dirty="0" smtClean="0">
              <a:latin typeface="+mn-lt"/>
              <a:ea typeface="+mn-ea"/>
              <a:cs typeface="Arial" pitchFamily="34" charset="0"/>
            </a:rPr>
            <a:t>na szkolnictwo </a:t>
          </a:r>
          <a:r>
            <a:rPr lang="pl-PL" sz="1200" b="1" i="0" dirty="0">
              <a:latin typeface="+mn-lt"/>
              <a:ea typeface="+mn-ea"/>
              <a:cs typeface="Arial" pitchFamily="34" charset="0"/>
            </a:rPr>
            <a:t>wyższe </a:t>
          </a:r>
          <a:r>
            <a:rPr lang="pl-PL" sz="1200" b="1" i="0" baseline="0" dirty="0">
              <a:latin typeface="+mn-lt"/>
              <a:ea typeface="+mn-ea"/>
              <a:cs typeface="Arial" pitchFamily="34" charset="0"/>
            </a:rPr>
            <a:t>przypadające na studenta w krajach OECD (</a:t>
          </a:r>
          <a:r>
            <a:rPr lang="pl-PL" sz="1200" b="1" i="0" baseline="0" dirty="0" smtClean="0">
              <a:latin typeface="+mn-lt"/>
              <a:ea typeface="+mn-ea"/>
              <a:cs typeface="Arial" pitchFamily="34" charset="0"/>
            </a:rPr>
            <a:t>2011)</a:t>
          </a:r>
          <a:r>
            <a:rPr lang="pl-PL" sz="1200" baseline="30000" dirty="0" smtClean="0">
              <a:latin typeface="+mn-lt"/>
              <a:cs typeface="Arial" pitchFamily="34" charset="0"/>
            </a:rPr>
            <a:t>5</a:t>
          </a:r>
          <a:endParaRPr lang="pl-PL" sz="1200" i="0" dirty="0">
            <a:latin typeface="+mn-lt"/>
            <a:cs typeface="Arial" pitchFamily="34" charset="0"/>
          </a:endParaRPr>
        </a:p>
        <a:p xmlns:a="http://schemas.openxmlformats.org/drawingml/2006/main">
          <a:pPr algn="ctr" rtl="0"/>
          <a:r>
            <a:rPr lang="pl-PL" sz="1200" b="0" i="1" dirty="0">
              <a:latin typeface="+mn-lt"/>
              <a:ea typeface="+mn-ea"/>
              <a:cs typeface="Arial" pitchFamily="34" charset="0"/>
            </a:rPr>
            <a:t>W przeliczeniu na </a:t>
          </a:r>
          <a:r>
            <a:rPr lang="en-US" sz="1200" b="0" i="1" dirty="0">
              <a:latin typeface="+mn-lt"/>
              <a:ea typeface="+mn-ea"/>
              <a:cs typeface="Arial" pitchFamily="34" charset="0"/>
            </a:rPr>
            <a:t>USD </a:t>
          </a:r>
          <a:r>
            <a:rPr lang="pl-PL" sz="1200" b="0" i="1" dirty="0">
              <a:latin typeface="+mn-lt"/>
              <a:ea typeface="+mn-ea"/>
              <a:cs typeface="Arial" pitchFamily="34" charset="0"/>
            </a:rPr>
            <a:t>według</a:t>
          </a:r>
          <a:r>
            <a:rPr lang="pl-PL" sz="1200" b="0" i="1" baseline="0" dirty="0">
              <a:latin typeface="+mn-lt"/>
              <a:ea typeface="+mn-ea"/>
              <a:cs typeface="Arial" pitchFamily="34" charset="0"/>
            </a:rPr>
            <a:t> Parytetu Siły Nabywczej (PSN)</a:t>
          </a:r>
        </a:p>
        <a:p xmlns:a="http://schemas.openxmlformats.org/drawingml/2006/main">
          <a:pPr algn="ctr" rtl="0"/>
          <a:r>
            <a:rPr lang="pl-PL" sz="1200" b="0" i="1" baseline="0" dirty="0">
              <a:latin typeface="+mn-lt"/>
              <a:ea typeface="+mn-ea"/>
              <a:cs typeface="Arial" pitchFamily="34" charset="0"/>
            </a:rPr>
            <a:t>(łączne środki publiczne i prywatne)</a:t>
          </a:r>
          <a:endParaRPr lang="en-US" sz="1200" b="0" i="1" dirty="0">
            <a:latin typeface="+mn-lt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0.09051</cdr:x>
      <cdr:y>0.03226</cdr:y>
    </cdr:from>
    <cdr:to>
      <cdr:x>0.91737</cdr:x>
      <cdr:y>0.2043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7584" y="216024"/>
          <a:ext cx="7560808" cy="1152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3200" b="1" cap="small" dirty="0" smtClean="0"/>
            <a:t>Finansowanie szkolnictwa wyższego </a:t>
          </a:r>
          <a:br>
            <a:rPr lang="pl-PL" sz="3200" b="1" cap="small" dirty="0" smtClean="0"/>
          </a:br>
          <a:r>
            <a:rPr lang="pl-PL" sz="3200" b="1" cap="small" dirty="0" smtClean="0"/>
            <a:t>w Polsce i wybranych krajach</a:t>
          </a:r>
          <a:endParaRPr lang="pl-PL" sz="3200" b="1" cap="small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4719B42F-A81F-491A-BC08-927AF835ADDD}" type="datetimeFigureOut">
              <a:rPr lang="pl-PL" smtClean="0"/>
              <a:t>13.10.2015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C86D7F5-6FA3-436A-8208-1BBE0D154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53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A60-387B-41EA-9817-35A6BFD0BEB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24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DB9BE-CFC2-9247-B497-C307C5E7FC1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15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2346-D780-44C0-A4B9-E88EB38296CB}" type="datetime1">
              <a:rPr lang="pl-PL" smtClean="0"/>
              <a:t>13.10.2015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2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6824-89B3-4BBA-A20E-D3F97E1EC5F3}" type="datetime1">
              <a:rPr lang="pl-PL" smtClean="0"/>
              <a:t>13.10.2015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9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2472-7CF8-4E54-AF01-A2FB830C1863}" type="datetime1">
              <a:rPr lang="pl-PL" smtClean="0"/>
              <a:t>13.10.2015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6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2E86-9349-48D3-BB94-F3F2F83CCE84}" type="datetime1">
              <a:rPr lang="pl-PL" smtClean="0"/>
              <a:t>13.10.2015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19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BCA7-4217-4330-A16C-D76FAD1EBE28}" type="datetime1">
              <a:rPr lang="pl-PL" smtClean="0"/>
              <a:t>13.10.2015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37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1E2-13BF-4EE9-9659-D1E5CDB476F2}" type="datetime1">
              <a:rPr lang="pl-PL" smtClean="0"/>
              <a:t>13.10.2015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87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F6E4-93A7-4C5D-A7A9-92D56A6FE334}" type="datetime1">
              <a:rPr lang="pl-PL" smtClean="0"/>
              <a:t>13.10.2015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9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11B5-CED7-42FF-83F8-30852E963065}" type="datetime1">
              <a:rPr lang="pl-PL" smtClean="0"/>
              <a:t>13.10.2015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7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C1BB-25E5-4227-818D-9DBAB7B38CA2}" type="datetime1">
              <a:rPr lang="pl-PL" smtClean="0"/>
              <a:t>13.10.2015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13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FA5D-4A33-4548-AB25-F40E1F3EECED}" type="datetime1">
              <a:rPr lang="pl-PL" smtClean="0"/>
              <a:t>13.10.2015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45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C2DC-AABA-44C0-9C83-7FB47182B8C0}" type="datetime1">
              <a:rPr lang="pl-PL" smtClean="0"/>
              <a:t>13.10.2015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7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1973-21A0-4B91-9350-6684F86291DD}" type="datetime1">
              <a:rPr lang="pl-PL" smtClean="0"/>
              <a:t>13.10.2015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BB2A-1FC3-4054-A3BF-41838FA5F4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6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zppe.org.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87434" y="3429000"/>
            <a:ext cx="6017014" cy="1219201"/>
          </a:xfrm>
        </p:spPr>
        <p:txBody>
          <a:bodyPr/>
          <a:lstStyle/>
          <a:p>
            <a:r>
              <a:rPr lang="pl-PL" sz="2400" dirty="0" smtClean="0"/>
              <a:t>Finansowanie kształcenia w szkołach wyższych</a:t>
            </a:r>
            <a:br>
              <a:rPr lang="pl-PL" sz="2400" dirty="0" smtClean="0"/>
            </a:br>
            <a:r>
              <a:rPr lang="pl-PL" sz="2400" dirty="0" smtClean="0">
                <a:solidFill>
                  <a:srgbClr val="C00000"/>
                </a:solidFill>
              </a:rPr>
              <a:t>- stan i konieczne zmiany</a:t>
            </a:r>
            <a:endParaRPr lang="pl-PL" sz="24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kcyran\AppData\Local\Microsoft\Windows\Temporary Internet Files\Content.IE5\R1JEC2H6\MP9004225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1728192" cy="11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506540" y="4878506"/>
            <a:ext cx="2372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1400" b="1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Tadeusz Pomianek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03848" y="6503547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 smtClean="0"/>
              <a:t>Rada Główna Nauki i </a:t>
            </a:r>
            <a:r>
              <a:rPr lang="pl-PL" sz="1100" dirty="0"/>
              <a:t>S</a:t>
            </a:r>
            <a:r>
              <a:rPr lang="pl-PL" sz="1100" dirty="0" smtClean="0"/>
              <a:t>zkolnictwa Wyższego, dnia 15 października 2015r.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403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44918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cap="small" dirty="0" smtClean="0"/>
              <a:t>Wsparcie materialne studentów cd.</a:t>
            </a:r>
            <a:endParaRPr lang="pl-PL" sz="2800" b="1" cap="smal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3528" y="2677333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Fig. 8</a:t>
            </a:r>
            <a:r>
              <a:rPr lang="pl-PL" sz="1200" dirty="0" smtClean="0"/>
              <a:t>. Procent studentów otrzymujących stypendia socjalne w roku 2013</a:t>
            </a:r>
            <a:r>
              <a:rPr lang="pl-PL" sz="1200" baseline="30000" dirty="0" smtClean="0"/>
              <a:t>8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531224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Fig. 9. </a:t>
            </a:r>
            <a:r>
              <a:rPr lang="pl-PL" sz="1200" dirty="0" smtClean="0"/>
              <a:t>Procent studentów otrzymujących stypendia socjalne w roku 2013</a:t>
            </a:r>
            <a:r>
              <a:rPr lang="pl-PL" sz="1200" baseline="30000" dirty="0" smtClean="0"/>
              <a:t>8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7544" y="56612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Dotacja stypendialna w przeliczeniu na jednego studenta w roku 2013 w uczelniach publicznych wynosiła: 1187,31 zł, w uczelniach niepublicznych wynosiła: 802,94 zł.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6453336"/>
            <a:ext cx="81316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baseline="30000" dirty="0" smtClean="0"/>
              <a:t>8 </a:t>
            </a:r>
            <a:r>
              <a:rPr lang="pl-PL" sz="1100" i="1" dirty="0" smtClean="0"/>
              <a:t>Opracowanie własne na podstawie publikacji „Szkoły wyższe dane podstawowe” </a:t>
            </a:r>
            <a:endParaRPr lang="pl-PL" sz="1100" i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10</a:t>
            </a:fld>
            <a:endParaRPr lang="pl-PL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393750"/>
              </p:ext>
            </p:extLst>
          </p:nvPr>
        </p:nvGraphicFramePr>
        <p:xfrm>
          <a:off x="323528" y="3068960"/>
          <a:ext cx="8568952" cy="238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931531"/>
              </p:ext>
            </p:extLst>
          </p:nvPr>
        </p:nvGraphicFramePr>
        <p:xfrm>
          <a:off x="971600" y="620687"/>
          <a:ext cx="7128791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8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cap="small" dirty="0"/>
              <a:t>Źródła przychodów szkół wyższych</a:t>
            </a:r>
            <a:endParaRPr lang="pl-PL" sz="3600" cap="smal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25740" y="1124744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Według danych GUS-u w 2013 r</a:t>
            </a:r>
            <a:r>
              <a:rPr lang="pl-PL" dirty="0" smtClean="0"/>
              <a:t>.:</a:t>
            </a:r>
            <a:endParaRPr lang="pl-PL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pl-PL" dirty="0"/>
              <a:t>przychody wyniosły 21,13 mld zł, w tym: </a:t>
            </a:r>
            <a:endParaRPr lang="pl-PL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pl-PL" dirty="0" smtClean="0"/>
              <a:t>uczelnie </a:t>
            </a:r>
            <a:r>
              <a:rPr lang="pl-PL" dirty="0"/>
              <a:t>publiczne 18,43 mld </a:t>
            </a:r>
            <a:r>
              <a:rPr lang="pl-PL" dirty="0" smtClean="0"/>
              <a:t>zł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dirty="0" smtClean="0"/>
              <a:t>uczelnie </a:t>
            </a:r>
            <a:r>
              <a:rPr lang="pl-PL" dirty="0"/>
              <a:t>niepubliczne 2,70 mld zł.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pl-PL" dirty="0"/>
              <a:t>w szkołach publicznych: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l-PL" dirty="0"/>
              <a:t>77,5% to przychody z działalności dydaktycznej (od 93,4%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szkołach ekonomicznych do 70,1% w szkołach </a:t>
            </a:r>
            <a:r>
              <a:rPr lang="pl-PL" dirty="0" smtClean="0"/>
              <a:t>technicznych)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pl-PL" dirty="0" smtClean="0"/>
              <a:t>15</a:t>
            </a:r>
            <a:r>
              <a:rPr lang="pl-PL" dirty="0"/>
              <a:t>% to przychody z działalności badawczej (od 21,7% w szkołach technicznych do 4,1% w szkołach </a:t>
            </a:r>
            <a:r>
              <a:rPr lang="pl-PL" dirty="0" smtClean="0"/>
              <a:t>pedagogicznych)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dirty="0" smtClean="0"/>
              <a:t>udział </a:t>
            </a:r>
            <a:r>
              <a:rPr lang="pl-PL" dirty="0"/>
              <a:t>przychodów z usług komercyjnych wyniósł </a:t>
            </a:r>
            <a:r>
              <a:rPr lang="pl-PL" u="sng" dirty="0"/>
              <a:t>tylko 0,6%</a:t>
            </a:r>
            <a:r>
              <a:rPr lang="pl-PL" dirty="0"/>
              <a:t> (!)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pl-PL" dirty="0"/>
              <a:t>w szkołach niepublicznych: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dirty="0"/>
              <a:t>84,3% to przychody z działalności </a:t>
            </a:r>
            <a:r>
              <a:rPr lang="pl-PL" dirty="0" smtClean="0"/>
              <a:t>dydaktyczne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dirty="0" smtClean="0"/>
              <a:t>4,0</a:t>
            </a:r>
            <a:r>
              <a:rPr lang="pl-PL" dirty="0"/>
              <a:t>% to przychody z działalności </a:t>
            </a:r>
            <a:r>
              <a:rPr lang="pl-PL" dirty="0" smtClean="0"/>
              <a:t>badawczej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pl-PL" dirty="0" smtClean="0"/>
              <a:t>1,0</a:t>
            </a:r>
            <a:r>
              <a:rPr lang="pl-PL" dirty="0"/>
              <a:t>% to przychody z usług komercyjnych</a:t>
            </a:r>
            <a:r>
              <a:rPr lang="pl-PL" dirty="0" smtClean="0"/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W ostatnich latach polskie uczelnie otrzymały ponad 20 mld zł na infrastrukturę naukowo-dydaktyczną (udział uczelni niepublicznych wyniósł 2%). To może być źródłem </a:t>
            </a:r>
            <a:r>
              <a:rPr lang="pl-PL" dirty="0" smtClean="0"/>
              <a:t>nowych </a:t>
            </a:r>
            <a:r>
              <a:rPr lang="pl-PL" dirty="0"/>
              <a:t>przychodów ale dzisiaj jest przede wszystkim źródłem kosztów.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5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0C6F-23F4-488B-99CA-70E3586C8117}" type="slidenum">
              <a:rPr lang="pl-PL" smtClean="0"/>
              <a:t>12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57815"/>
              </p:ext>
            </p:extLst>
          </p:nvPr>
        </p:nvGraphicFramePr>
        <p:xfrm>
          <a:off x="431540" y="1050995"/>
          <a:ext cx="8352927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4269069"/>
                <a:gridCol w="1131282"/>
                <a:gridCol w="919267"/>
                <a:gridCol w="1010059"/>
                <a:gridCol w="1023250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Liczba studentów przeliczeniowych na pracowników naukowo-dydaktycznych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Liczba studentów przeliczeniowych na pracownika administracji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2006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2006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2013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Uczelnie niepubliczne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47</a:t>
                      </a:r>
                      <a:endParaRPr lang="pl-PL" sz="1400" b="0" u="none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b="1" u="sng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Uczelnie publiczne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b="1" u="sng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w tym: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1. uniwersytety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2. akademie i uniwersytety ekonomiczne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3. politechniki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4. PWSZ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pl-PL" sz="140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u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41</a:t>
                      </a:r>
                      <a:endParaRPr lang="pl-PL" sz="1400" b="0" u="none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cap="small" dirty="0">
                <a:latin typeface="+mj-lt"/>
                <a:ea typeface="+mj-ea"/>
                <a:cs typeface="+mj-cs"/>
              </a:rPr>
              <a:t>Możliwe oszczędności w administracji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67544" y="40770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l-PL" sz="1400" b="1" dirty="0" smtClean="0"/>
              <a:t>Fig. 10. </a:t>
            </a:r>
            <a:r>
              <a:rPr lang="pl-PL" sz="1400" dirty="0" smtClean="0"/>
              <a:t>Liczba studentów w przeliczeniu na pracownika naukowo-dydaktycznego oraz administracyjnego w latach 2006 i 2013</a:t>
            </a:r>
            <a:r>
              <a:rPr lang="pl-PL" sz="1400" baseline="30000" dirty="0" smtClean="0"/>
              <a:t>9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4033" y="4566477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algn="just">
              <a:buFont typeface="Wingdings" panose="05000000000000000000" pitchFamily="2" charset="2"/>
              <a:buChar char="§"/>
            </a:pPr>
            <a:r>
              <a:rPr lang="pl-PL" sz="1400" dirty="0" smtClean="0"/>
              <a:t> W uczelniach publicznych mimo spadku liczby studentów o 11,5% (2013 do 2006) liczba pracowników administracyjnych wzrosła o 3,2% (pracowników naukowo-dydaktycznych wzrosła o 2,8%).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pl-PL" sz="1400" dirty="0" smtClean="0"/>
              <a:t> Odbiurokratyzowanie szkolnictwa wyższego jest warunkiem koniecznym istotnego ograniczenia zatrudnienia administracji.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pl-PL" sz="1400" dirty="0" smtClean="0"/>
              <a:t> Obniżając zatrudnienie w administracji o 30% (tj. z 65 tys. do 45,5 tys.) można zaoszczędzić ok. 1 mld zł rocznie. Mimo tego będzie ono wyższe o 40% niż w uczelniach niepublicznych i wyniesie 23 studentów przeliczeniowych na pracownika administracji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95535" y="6247615"/>
            <a:ext cx="8133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just">
              <a:buNone/>
            </a:pPr>
            <a:r>
              <a:rPr lang="pl-PL" sz="1100" i="1" baseline="30000" dirty="0" smtClean="0"/>
              <a:t>9</a:t>
            </a:r>
            <a:r>
              <a:rPr lang="pl-PL" sz="1100" i="1" dirty="0" smtClean="0"/>
              <a:t> Opracowanie własne na podstawie publikacji Ministerstwa Nauki i Szkolnictwa Wyższego pt. "Szkolnictwo wyższe" (dane dot. studentów wg stanu na dzień 30.11 danego roku, dane dot. nauczycieli akademickich i niebędących nauczycielami – stan na 31.12 danego roku)</a:t>
            </a:r>
            <a:endParaRPr lang="pl-PL" sz="1100" dirty="0" smtClean="0"/>
          </a:p>
        </p:txBody>
      </p:sp>
    </p:spTree>
    <p:extLst>
      <p:ext uri="{BB962C8B-B14F-4D97-AF65-F5344CB8AC3E}">
        <p14:creationId xmlns:p14="http://schemas.microsoft.com/office/powerpoint/2010/main" val="28090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alternatywny 1"/>
          <p:cNvSpPr/>
          <p:nvPr/>
        </p:nvSpPr>
        <p:spPr>
          <a:xfrm>
            <a:off x="395536" y="4365104"/>
            <a:ext cx="8424000" cy="117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97412"/>
              </p:ext>
            </p:extLst>
          </p:nvPr>
        </p:nvGraphicFramePr>
        <p:xfrm>
          <a:off x="449992" y="4452501"/>
          <a:ext cx="83160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522"/>
                <a:gridCol w="2964835"/>
                <a:gridCol w="2458644"/>
              </a:tblGrid>
              <a:tr h="75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–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stała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przeniesienia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200" b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l-PL" sz="1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waga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składnika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studencko-doktoranckiego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pl-PL" sz="1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składnik studencko-doktorancki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waga składnika kadrowego</a:t>
                      </a:r>
                      <a:endParaRPr lang="pl-PL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l-PL" sz="1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składnik kadrowy i-tej uczelni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Wd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waga składnika dostępności kadry</a:t>
                      </a:r>
                      <a:r>
                        <a:rPr lang="pl-P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br>
                        <a:rPr lang="pl-P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pl-PL" sz="1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składnik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dostępności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kadry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i-tej uczelni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Wb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waga składnika badawczego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pl-PL" sz="1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składnik badawczy i-tej uczelni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waga składnika uprawnień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pl-PL" sz="1200" b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składnik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uprawnień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i-tej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uczelni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waga składnika wymiany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200" b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składnik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wymiany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i-tej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uczelni</a:t>
                      </a:r>
                      <a:endParaRPr lang="pl-PL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3" y="2492896"/>
            <a:ext cx="8272083" cy="109958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pole tekstowe 7"/>
          <p:cNvSpPr txBox="1"/>
          <p:nvPr/>
        </p:nvSpPr>
        <p:spPr>
          <a:xfrm>
            <a:off x="3347864" y="3953639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Procentowy udział w dotacji</a:t>
            </a:r>
            <a:endParaRPr lang="pl-PL" sz="1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347864" y="1839307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Wartości składników</a:t>
            </a:r>
            <a:endParaRPr lang="pl-PL" sz="1200" dirty="0"/>
          </a:p>
        </p:txBody>
      </p:sp>
      <p:sp>
        <p:nvSpPr>
          <p:cNvPr id="16" name="Strzałka w prawo 15"/>
          <p:cNvSpPr/>
          <p:nvPr/>
        </p:nvSpPr>
        <p:spPr>
          <a:xfrm rot="5400000">
            <a:off x="4337214" y="2222118"/>
            <a:ext cx="325557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 rot="16200000">
            <a:off x="4337213" y="3647257"/>
            <a:ext cx="325557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0C6F-23F4-488B-99CA-70E3586C8117}" type="slidenum">
              <a:rPr lang="pl-PL" smtClean="0"/>
              <a:t>13</a:t>
            </a:fld>
            <a:endParaRPr lang="pl-PL"/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cap="small" dirty="0"/>
              <a:t>Propozycja zmiany systemu finansowania kształcenia w szkołach wyższych</a:t>
            </a:r>
            <a:endParaRPr lang="pl-PL" sz="3600" cap="smal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43561" y="1469975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Algorytm dotacyjny dla uczelni publicznych obowiązujący do roku </a:t>
            </a:r>
            <a:r>
              <a:rPr lang="pl-PL" sz="1600" dirty="0" smtClean="0"/>
              <a:t>2014</a:t>
            </a:r>
            <a:endParaRPr lang="pl-PL" sz="1600" dirty="0"/>
          </a:p>
        </p:txBody>
      </p:sp>
      <p:sp>
        <p:nvSpPr>
          <p:cNvPr id="18" name="Prostokąt 17"/>
          <p:cNvSpPr/>
          <p:nvPr/>
        </p:nvSpPr>
        <p:spPr>
          <a:xfrm>
            <a:off x="614430" y="5805264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Uwaga: W dalszej części prezentacji odniosłem się do kosmetycznych zmian w najnowszym algorytmie, który wprowadzony został Rozporządzeniem Ministra Nauki i Szkolnictwa Wyższego </a:t>
            </a:r>
            <a:br>
              <a:rPr lang="pl-PL" sz="1400" dirty="0" smtClean="0"/>
            </a:br>
            <a:r>
              <a:rPr lang="pl-PL" sz="1400" dirty="0" smtClean="0"/>
              <a:t>z dnia 27.03.2015 r.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6734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352572" y="2060848"/>
            <a:ext cx="8229600" cy="3240360"/>
          </a:xfrm>
        </p:spPr>
        <p:txBody>
          <a:bodyPr>
            <a:normAutofit lnSpcReduction="10000"/>
          </a:bodyPr>
          <a:lstStyle/>
          <a:p>
            <a:pPr marL="285750" lvl="1" algn="just">
              <a:buFont typeface="Wingdings" panose="05000000000000000000" pitchFamily="2" charset="2"/>
              <a:buChar char="§"/>
            </a:pPr>
            <a:r>
              <a:rPr lang="pl-PL" sz="2200" dirty="0" smtClean="0"/>
              <a:t>Algorytm jest praktycznie niewrażliwy na przyrosty lub spadki liczby studentów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pl-PL" sz="2200" dirty="0" smtClean="0"/>
              <a:t>Algorytm umożliwia wykorzystanie polityki kadrowej w celu złagodzenia utraty studentów (efekt niżu demograficznego)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pl-PL" sz="2200" dirty="0" smtClean="0"/>
              <a:t>Algorytm traktuje umiędzynarodowienie uczelni w sposób karykaturalny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pl-PL" sz="2200" dirty="0" smtClean="0"/>
              <a:t>Algorytm nie wspiera jakości kształcenia</a:t>
            </a:r>
          </a:p>
          <a:p>
            <a:pPr marL="285750" lvl="1" algn="just">
              <a:buFont typeface="Wingdings" panose="05000000000000000000" pitchFamily="2" charset="2"/>
              <a:buChar char="§"/>
            </a:pPr>
            <a:r>
              <a:rPr lang="pl-PL" sz="2200" dirty="0" smtClean="0"/>
              <a:t>Algorytm nie tworzy „ducha konkurencji” a wręcz premiuje stabilną bylejakość!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0C6F-23F4-488B-99CA-70E3586C8117}" type="slidenum">
              <a:rPr lang="pl-PL" smtClean="0"/>
              <a:t>14</a:t>
            </a:fld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5445224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/>
              <a:t>Pełna analiza algorytmu: Szelc A., </a:t>
            </a:r>
            <a:r>
              <a:rPr lang="pl-PL" sz="1400" i="1" dirty="0"/>
              <a:t>Tajemnice algorytmów </a:t>
            </a:r>
            <a:r>
              <a:rPr lang="pl-PL" sz="1400" i="1" dirty="0" err="1"/>
              <a:t>MNiSzW</a:t>
            </a:r>
            <a:r>
              <a:rPr lang="pl-PL" sz="1400" i="1" dirty="0"/>
              <a:t>, wystąpienie</a:t>
            </a:r>
            <a:r>
              <a:rPr lang="pl-PL" sz="1400" dirty="0"/>
              <a:t> w czasie Kongresu Kultury Akademickiej, 20 marca 2014 r., Kraków, prezentacja dostępna jest na stronie Polskiego Związku Pracodawców Prywatnych Edukacji Konfederacji Lewiatan w zakładce Aktualności </a:t>
            </a:r>
            <a:r>
              <a:rPr lang="pl-PL" sz="1400" u="sng" dirty="0">
                <a:hlinkClick r:id="rId2"/>
              </a:rPr>
              <a:t>http://www.pzppe.org.pl</a:t>
            </a:r>
            <a:r>
              <a:rPr lang="pl-PL" sz="1400" u="sng" dirty="0" smtClean="0">
                <a:hlinkClick r:id="rId2"/>
              </a:rPr>
              <a:t>/</a:t>
            </a:r>
            <a:endParaRPr lang="pl-PL" sz="14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cap="small" dirty="0"/>
              <a:t>Propozycja zmiany systemu finansowania kształcenia </a:t>
            </a: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>w </a:t>
            </a:r>
            <a:r>
              <a:rPr lang="pl-PL" sz="2800" b="1" cap="small" dirty="0"/>
              <a:t>szkołach </a:t>
            </a:r>
            <a:r>
              <a:rPr lang="pl-PL" sz="2800" b="1" cap="small" dirty="0" smtClean="0"/>
              <a:t>wyższych cd.</a:t>
            </a:r>
            <a:endParaRPr lang="pl-PL" sz="2800" cap="smal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141277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Ocena omawianego algorytmu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735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467900" cy="4131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 smtClean="0"/>
              <a:t>Docelowy system finansowania kształcenia powinien być dopasowany do misji realizowanej przez dane uczelnie i oparty np. o doświadczenia brytyjskie oraz U-</a:t>
            </a:r>
            <a:r>
              <a:rPr lang="pl-PL" sz="1600" dirty="0" err="1" smtClean="0"/>
              <a:t>Multirank</a:t>
            </a:r>
            <a:r>
              <a:rPr lang="pl-PL" sz="1600" dirty="0" smtClean="0"/>
              <a:t> (projekt wielowymiarowego rankingu realizowanego w ramach funduszy UE). Jednak należy jak najszybciej wprowadzić zmiany </a:t>
            </a:r>
            <a:br>
              <a:rPr lang="pl-PL" sz="1600" dirty="0" smtClean="0"/>
            </a:br>
            <a:r>
              <a:rPr lang="pl-PL" sz="1600" dirty="0" smtClean="0"/>
              <a:t>w algorytmie dotacyjnym, które wspierałyby, choćby pośrednio, jakość kształcenia. Pilności tych zmian dowodzą m.in. następujące dane: o ile w 2006 roku dotacja na studenta stacjonarnego </a:t>
            </a:r>
            <a:br>
              <a:rPr lang="pl-PL" sz="1600" dirty="0" smtClean="0"/>
            </a:br>
            <a:r>
              <a:rPr lang="pl-PL" sz="1600" dirty="0" smtClean="0"/>
              <a:t>w uczelniach technicznych była wyższa o 98% od dotacji w wyższych szkołach zawodowych, to </a:t>
            </a:r>
            <a:br>
              <a:rPr lang="pl-PL" sz="1600" dirty="0" smtClean="0"/>
            </a:br>
            <a:r>
              <a:rPr lang="pl-PL" sz="1600" dirty="0" smtClean="0"/>
              <a:t>w ciągu kolejnych lat zachodził proces wyrównywania dotacji i w 2014 roku w uczelniach technicznych była ona wyższa już tylko o 14%, zaś w uniwersytetach wyższa o 6%, a w uczelniach ekonomicznych nawet niższa o 13%, niż w szkołach zawodowych. </a:t>
            </a:r>
          </a:p>
          <a:p>
            <a:pPr marL="0" indent="0" algn="just">
              <a:buNone/>
            </a:pPr>
            <a:endParaRPr lang="pl-PL" sz="1600" dirty="0" smtClean="0"/>
          </a:p>
          <a:p>
            <a:pPr marL="0" indent="0" algn="just">
              <a:buNone/>
            </a:pPr>
            <a:r>
              <a:rPr lang="pl-PL" sz="1600" dirty="0" smtClean="0"/>
              <a:t>Z tego też względu proponuje się, żeby okresie przejściowym dotacja dla obu grup uczelni, tj. akademickich i zawodowych, była obliczana według tego samego algorytmu. Zyskają na tym lepsze uczelnie. Algorytm powinien premiować przychody z projektów naukowo-badawczych, szczególnie międzynarodowych, a także takich, które podnoszą poziom procesu dydaktycznego. Ważne jest, aby zachęcał do wymiany w skali międzynarodowej studentów i kadry, a także do współpracy </a:t>
            </a:r>
            <a:br>
              <a:rPr lang="pl-PL" sz="1600" dirty="0" smtClean="0"/>
            </a:br>
            <a:r>
              <a:rPr lang="pl-PL" sz="1600" dirty="0" smtClean="0"/>
              <a:t>z gospodarką i silnie premiował komercyjne przychody z tego tytułu.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0C6F-23F4-488B-99CA-70E3586C8117}" type="slidenum">
              <a:rPr lang="pl-PL" smtClean="0"/>
              <a:t>15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cap="small" dirty="0"/>
              <a:t>Propozycja zmiany systemu finansowania kształcenia </a:t>
            </a: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>w </a:t>
            </a:r>
            <a:r>
              <a:rPr lang="pl-PL" sz="2800" b="1" cap="small" dirty="0"/>
              <a:t>szkołach </a:t>
            </a:r>
            <a:r>
              <a:rPr lang="pl-PL" sz="2800" b="1" cap="small" dirty="0" smtClean="0"/>
              <a:t>wyższych cd.</a:t>
            </a:r>
            <a:endParaRPr lang="pl-PL" sz="2800" cap="small" dirty="0"/>
          </a:p>
        </p:txBody>
      </p:sp>
    </p:spTree>
    <p:extLst>
      <p:ext uri="{BB962C8B-B14F-4D97-AF65-F5344CB8AC3E}">
        <p14:creationId xmlns:p14="http://schemas.microsoft.com/office/powerpoint/2010/main" val="41327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259929" y="1268760"/>
            <a:ext cx="864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Proponowane zmiany </a:t>
            </a:r>
            <a:r>
              <a:rPr lang="pl-PL" sz="1600" b="1" dirty="0"/>
              <a:t>w algorytmie dotacyjnym: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pl-PL" sz="1400" dirty="0" smtClean="0"/>
              <a:t>w </a:t>
            </a:r>
            <a:r>
              <a:rPr lang="pl-PL" sz="1400" dirty="0"/>
              <a:t>składniku S</a:t>
            </a:r>
            <a:r>
              <a:rPr lang="pl-PL" sz="1400" baseline="-25000" dirty="0"/>
              <a:t>i</a:t>
            </a:r>
            <a:r>
              <a:rPr lang="pl-PL" sz="1400" dirty="0"/>
              <a:t> </a:t>
            </a:r>
            <a:r>
              <a:rPr lang="pl-PL" sz="1400" dirty="0" smtClean="0"/>
              <a:t>w </a:t>
            </a:r>
            <a:r>
              <a:rPr lang="pl-PL" sz="1400" dirty="0" err="1" smtClean="0"/>
              <a:t>Lsc</a:t>
            </a:r>
            <a:r>
              <a:rPr lang="pl-PL" sz="1400" baseline="-25000" dirty="0" err="1" smtClean="0"/>
              <a:t>i</a:t>
            </a:r>
            <a:r>
              <a:rPr lang="pl-PL" sz="1400" dirty="0" smtClean="0"/>
              <a:t> sumować </a:t>
            </a:r>
            <a:r>
              <a:rPr lang="pl-PL" sz="1400" dirty="0"/>
              <a:t>studentów kształcących się w języku angielskim oraz uczestniczących w rocznych kursach językowych,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pl-PL" sz="1400" dirty="0" smtClean="0"/>
              <a:t>zamiast </a:t>
            </a:r>
            <a:r>
              <a:rPr lang="pl-PL" sz="1400" dirty="0"/>
              <a:t>liczby studentów studiów doktoranckich liczba wypromowanych doktorów z większą wagą.</a:t>
            </a:r>
          </a:p>
          <a:p>
            <a:pPr marL="171450" lvl="0" indent="-171450" algn="just">
              <a:buFont typeface="Arial" pitchFamily="34" charset="0"/>
              <a:buChar char="•"/>
            </a:pPr>
            <a:endParaRPr lang="pl-PL" sz="1400" dirty="0" smtClean="0"/>
          </a:p>
          <a:p>
            <a:pPr marL="171450" lvl="0" indent="-171450" algn="just">
              <a:buFont typeface="Arial" pitchFamily="34" charset="0"/>
              <a:buChar char="•"/>
            </a:pPr>
            <a:endParaRPr lang="pl-PL" sz="1400" dirty="0" smtClean="0"/>
          </a:p>
          <a:p>
            <a:pPr marL="171450" lvl="0" indent="-171450" algn="just">
              <a:buFont typeface="Arial" pitchFamily="34" charset="0"/>
              <a:buChar char="•"/>
            </a:pPr>
            <a:endParaRPr lang="pl-PL" sz="1000" dirty="0" smtClean="0"/>
          </a:p>
          <a:p>
            <a:pPr lvl="0" algn="ctr"/>
            <a:r>
              <a:rPr lang="pl-PL" sz="2000" dirty="0"/>
              <a:t/>
            </a:r>
            <a:br>
              <a:rPr lang="pl-PL" sz="2000" dirty="0"/>
            </a:br>
            <a:r>
              <a:rPr lang="pl-PL" sz="1400" dirty="0" smtClean="0"/>
              <a:t>* w nowym algorytmie zamiast 3 jest 1.</a:t>
            </a:r>
          </a:p>
          <a:p>
            <a:pPr marL="285750" lvl="0" indent="-285750" algn="ctr">
              <a:buFont typeface="Arial" charset="0"/>
              <a:buChar char="•"/>
            </a:pPr>
            <a:endParaRPr lang="pl-PL" sz="800" dirty="0" smtClean="0"/>
          </a:p>
          <a:p>
            <a:pPr marL="285750" lvl="0" indent="-285750" algn="ctr">
              <a:buFont typeface="Arial" charset="0"/>
              <a:buChar char="•"/>
            </a:pPr>
            <a:endParaRPr lang="pl-PL" sz="8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pl-PL" sz="1400" dirty="0" smtClean="0"/>
              <a:t>w </a:t>
            </a:r>
            <a:r>
              <a:rPr lang="pl-PL" sz="1400" dirty="0"/>
              <a:t>składniku kadrowym Ki zamiast patologicznych 60 godzinnych kontraktów, traktować cudzoziemców jak Polaków, tj. zatrudniać na etatach naukowo-dydaktycznych. Ewentualnie, z uwagi na zwiększone koszty pracy wprowadzić mnożnik 1,5 - 2 i/lub obniżyć </a:t>
            </a:r>
            <a:r>
              <a:rPr lang="pl-PL" sz="1400" dirty="0" smtClean="0"/>
              <a:t>pensum;</a:t>
            </a:r>
            <a:endParaRPr lang="pl-PL" sz="1400" dirty="0"/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0C6F-23F4-488B-99CA-70E3586C8117}" type="slidenum">
              <a:rPr lang="pl-PL" smtClean="0"/>
              <a:t>16</a:t>
            </a:fld>
            <a:endParaRPr lang="pl-PL"/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75" y="2420888"/>
            <a:ext cx="606996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71" y="4437112"/>
            <a:ext cx="538988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5267494"/>
            <a:ext cx="4455795" cy="5956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trzałka w prawo 7"/>
          <p:cNvSpPr/>
          <p:nvPr/>
        </p:nvSpPr>
        <p:spPr>
          <a:xfrm rot="5400000">
            <a:off x="5540992" y="4960700"/>
            <a:ext cx="325557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4437112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Aktualnie </a:t>
            </a:r>
            <a:r>
              <a:rPr lang="pl-PL" sz="1100" b="1" dirty="0"/>
              <a:t>obowiązujący wzór na obliczanie składnika kadrowego i-tej uczelni </a:t>
            </a:r>
            <a:r>
              <a:rPr lang="pl-PL" sz="1100" b="1" dirty="0" smtClean="0"/>
              <a:t>publicznej:</a:t>
            </a:r>
            <a:endParaRPr lang="pl-PL" sz="11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5432237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Składnik </a:t>
            </a:r>
            <a:r>
              <a:rPr lang="pl-PL" sz="1100" b="1" dirty="0"/>
              <a:t>kadrowy i-tej uczelni publicznej </a:t>
            </a:r>
            <a:r>
              <a:rPr lang="pl-PL" sz="1100" b="1" dirty="0" smtClean="0"/>
              <a:t>po modyfikacji:</a:t>
            </a:r>
            <a:endParaRPr lang="pl-PL" sz="11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217248" y="2236222"/>
            <a:ext cx="25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*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41543" y="6237312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/>
              <a:t>W nowym algorytmie istotne zmiany sprowadzają się do uwzględnienia finansowania pracowników </a:t>
            </a:r>
            <a:r>
              <a:rPr lang="pl-PL" sz="1200" dirty="0" err="1" smtClean="0"/>
              <a:t>drugoetatowych</a:t>
            </a:r>
            <a:endParaRPr lang="pl-PL" sz="1200" dirty="0"/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Autofit/>
          </a:bodyPr>
          <a:lstStyle/>
          <a:p>
            <a:r>
              <a:rPr lang="pl-PL" sz="2800" b="1" cap="small" dirty="0"/>
              <a:t>Propozycja zmiany systemu finansowania kształcenia </a:t>
            </a: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>w </a:t>
            </a:r>
            <a:r>
              <a:rPr lang="pl-PL" sz="2800" b="1" cap="small" dirty="0"/>
              <a:t>szkołach </a:t>
            </a:r>
            <a:r>
              <a:rPr lang="pl-PL" sz="2800" b="1" cap="small" dirty="0" smtClean="0"/>
              <a:t>wyższych cd.</a:t>
            </a:r>
            <a:endParaRPr lang="pl-PL" sz="2800" cap="small" dirty="0"/>
          </a:p>
        </p:txBody>
      </p:sp>
    </p:spTree>
    <p:extLst>
      <p:ext uri="{BB962C8B-B14F-4D97-AF65-F5344CB8AC3E}">
        <p14:creationId xmlns:p14="http://schemas.microsoft.com/office/powerpoint/2010/main" val="33849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74638"/>
            <a:ext cx="8929598" cy="1135062"/>
          </a:xfrm>
        </p:spPr>
        <p:txBody>
          <a:bodyPr>
            <a:noAutofit/>
          </a:bodyPr>
          <a:lstStyle/>
          <a:p>
            <a:r>
              <a:rPr lang="pl-PL" sz="2800" b="1" cap="small" dirty="0" smtClean="0"/>
              <a:t>Składnik zrównoważonego rozwoju, składnik dostępności kadry - 2 mutacje, składnik proporcjonalnego rozwoju</a:t>
            </a:r>
            <a:endParaRPr lang="pl-PL" sz="2800" b="1" cap="smal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44" y="2049997"/>
            <a:ext cx="1516621" cy="42861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353" y="1686244"/>
            <a:ext cx="1469596" cy="8455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076" y="1769110"/>
            <a:ext cx="1445924" cy="6374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625" y="1716392"/>
            <a:ext cx="2097851" cy="33276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358" y="2126003"/>
            <a:ext cx="1891141" cy="430446"/>
          </a:xfrm>
          <a:prstGeom prst="rect">
            <a:avLst/>
          </a:prstGeom>
        </p:spPr>
      </p:pic>
      <p:sp>
        <p:nvSpPr>
          <p:cNvPr id="18" name="Owal 17"/>
          <p:cNvSpPr/>
          <p:nvPr/>
        </p:nvSpPr>
        <p:spPr>
          <a:xfrm>
            <a:off x="3979364" y="1765372"/>
            <a:ext cx="1744141" cy="76639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164555" y="4993612"/>
            <a:ext cx="1696073" cy="1542656"/>
            <a:chOff x="4689475" y="1837267"/>
            <a:chExt cx="3556000" cy="3441700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89475" y="1837267"/>
              <a:ext cx="3556000" cy="3441700"/>
            </a:xfrm>
            <a:prstGeom prst="rect">
              <a:avLst/>
            </a:prstGeom>
          </p:spPr>
        </p:pic>
        <p:cxnSp>
          <p:nvCxnSpPr>
            <p:cNvPr id="22" name="Łącznik zakrzywiony 21"/>
            <p:cNvCxnSpPr/>
            <p:nvPr/>
          </p:nvCxnSpPr>
          <p:spPr>
            <a:xfrm rot="5400000" flipH="1" flipV="1">
              <a:off x="4768745" y="2431945"/>
              <a:ext cx="2857714" cy="2032002"/>
            </a:xfrm>
            <a:prstGeom prst="curvedConnector3">
              <a:avLst>
                <a:gd name="adj1" fmla="val 99774"/>
              </a:avLst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zakrzywiony 22"/>
            <p:cNvCxnSpPr/>
            <p:nvPr/>
          </p:nvCxnSpPr>
          <p:spPr>
            <a:xfrm flipV="1">
              <a:off x="5181601" y="2844800"/>
              <a:ext cx="2895599" cy="2032004"/>
            </a:xfrm>
            <a:prstGeom prst="curvedConnector3">
              <a:avLst>
                <a:gd name="adj1" fmla="val 99123"/>
              </a:avLst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a 53"/>
          <p:cNvGrpSpPr/>
          <p:nvPr/>
        </p:nvGrpSpPr>
        <p:grpSpPr>
          <a:xfrm>
            <a:off x="541940" y="1373140"/>
            <a:ext cx="7416536" cy="298170"/>
            <a:chOff x="541940" y="1373140"/>
            <a:chExt cx="7416536" cy="298170"/>
          </a:xfrm>
        </p:grpSpPr>
        <p:cxnSp>
          <p:nvCxnSpPr>
            <p:cNvPr id="19" name="Łącznik prosty 18"/>
            <p:cNvCxnSpPr/>
            <p:nvPr/>
          </p:nvCxnSpPr>
          <p:spPr>
            <a:xfrm>
              <a:off x="585244" y="1645770"/>
              <a:ext cx="737323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PoleTekstowe 2"/>
            <p:cNvSpPr txBox="1"/>
            <p:nvPr/>
          </p:nvSpPr>
          <p:spPr>
            <a:xfrm>
              <a:off x="541940" y="1409700"/>
              <a:ext cx="4706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 smtClean="0"/>
                <a:t>2012</a:t>
              </a:r>
              <a:endParaRPr lang="pl-PL" sz="1100" dirty="0"/>
            </a:p>
          </p:txBody>
        </p:sp>
        <p:sp>
          <p:nvSpPr>
            <p:cNvPr id="25" name="PoleTekstowe 24"/>
            <p:cNvSpPr txBox="1"/>
            <p:nvPr/>
          </p:nvSpPr>
          <p:spPr>
            <a:xfrm>
              <a:off x="7487824" y="1373140"/>
              <a:ext cx="4706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 smtClean="0"/>
                <a:t>2015</a:t>
              </a:r>
              <a:endParaRPr lang="pl-PL" sz="1100" dirty="0"/>
            </a:p>
          </p:txBody>
        </p:sp>
      </p:grpSp>
      <p:sp>
        <p:nvSpPr>
          <p:cNvPr id="50" name="PoleTekstowe 49"/>
          <p:cNvSpPr txBox="1"/>
          <p:nvPr/>
        </p:nvSpPr>
        <p:spPr>
          <a:xfrm>
            <a:off x="1130920" y="2565537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A</a:t>
            </a:r>
            <a:endParaRPr lang="pl-PL" sz="1600" b="1" dirty="0"/>
          </a:p>
        </p:txBody>
      </p:sp>
      <p:sp>
        <p:nvSpPr>
          <p:cNvPr id="51" name="PoleTekstowe 50"/>
          <p:cNvSpPr txBox="1"/>
          <p:nvPr/>
        </p:nvSpPr>
        <p:spPr>
          <a:xfrm>
            <a:off x="2823363" y="2551767"/>
            <a:ext cx="29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B</a:t>
            </a:r>
          </a:p>
        </p:txBody>
      </p:sp>
      <p:sp>
        <p:nvSpPr>
          <p:cNvPr id="52" name="PoleTekstowe 51"/>
          <p:cNvSpPr txBox="1"/>
          <p:nvPr/>
        </p:nvSpPr>
        <p:spPr>
          <a:xfrm>
            <a:off x="4645808" y="2555569"/>
            <a:ext cx="29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C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6998268" y="2544184"/>
            <a:ext cx="314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D</a:t>
            </a:r>
          </a:p>
        </p:txBody>
      </p:sp>
      <p:sp>
        <p:nvSpPr>
          <p:cNvPr id="55" name="PoleTekstowe 54"/>
          <p:cNvSpPr txBox="1"/>
          <p:nvPr/>
        </p:nvSpPr>
        <p:spPr>
          <a:xfrm>
            <a:off x="53166" y="3090226"/>
            <a:ext cx="86270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b="1" i="1" dirty="0" smtClean="0"/>
              <a:t>ZADANIE: Zachowanie właściwej proporcji studenci/pracownicy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1) Najgorsze: A i D (powrót do przeszłości) – studenci i kadra są substytutami; idealnie 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zrównoważony (proporcjonalny) rozwój w przypadku monopolu; istnienia jedynej uczelni</a:t>
            </a:r>
          </a:p>
          <a:p>
            <a:pPr algn="just"/>
            <a:r>
              <a:rPr lang="pl-PL" dirty="0" smtClean="0"/>
              <a:t>2) Najlepszy: C - </a:t>
            </a:r>
            <a:r>
              <a:rPr lang="pl-PL" dirty="0"/>
              <a:t>PENALIZUJE NADMIAR I NIEDOBÓR </a:t>
            </a:r>
            <a:r>
              <a:rPr lang="pl-PL" dirty="0" smtClean="0"/>
              <a:t>KADRY jednak </a:t>
            </a:r>
            <a:r>
              <a:rPr lang="pl-PL" dirty="0"/>
              <a:t>przy m &gt;</a:t>
            </a:r>
            <a:r>
              <a:rPr lang="pl-PL" dirty="0" smtClean="0"/>
              <a:t>40 (a nie jak</a:t>
            </a:r>
          </a:p>
          <a:p>
            <a:pPr algn="just"/>
            <a:r>
              <a:rPr lang="pl-PL" dirty="0" smtClean="0"/>
              <a:t> oryginalnie proponowano m =13). Należy także obniżyć wagę D</a:t>
            </a:r>
            <a:r>
              <a:rPr lang="pl-PL" baseline="-25000" dirty="0" smtClean="0"/>
              <a:t>i </a:t>
            </a:r>
            <a:r>
              <a:rPr lang="pl-PL" dirty="0" smtClean="0"/>
              <a:t>z 0,15 na 0,10.</a:t>
            </a:r>
            <a:endParaRPr lang="pl-PL" dirty="0"/>
          </a:p>
          <a:p>
            <a:pPr algn="just"/>
            <a:endParaRPr lang="pl-PL" dirty="0"/>
          </a:p>
        </p:txBody>
      </p:sp>
      <p:sp>
        <p:nvSpPr>
          <p:cNvPr id="56" name="PoleTekstowe 55"/>
          <p:cNvSpPr txBox="1"/>
          <p:nvPr/>
        </p:nvSpPr>
        <p:spPr>
          <a:xfrm>
            <a:off x="1903979" y="5208566"/>
            <a:ext cx="67762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Funkcjonalnie A jest identyczny z D – możliwość manipulowania ilością</a:t>
            </a:r>
          </a:p>
          <a:p>
            <a:r>
              <a:rPr lang="pl-PL" dirty="0"/>
              <a:t>k</a:t>
            </a:r>
            <a:r>
              <a:rPr lang="pl-PL" dirty="0" smtClean="0"/>
              <a:t>adry przy spadku ilości studentów – rysunek obok</a:t>
            </a:r>
          </a:p>
          <a:p>
            <a:endParaRPr lang="pl-PL" sz="400" dirty="0"/>
          </a:p>
          <a:p>
            <a:r>
              <a:rPr lang="pl-PL" dirty="0" smtClean="0"/>
              <a:t>W nowym algorytmie D</a:t>
            </a:r>
            <a:r>
              <a:rPr lang="pl-PL" baseline="-25000" dirty="0" smtClean="0"/>
              <a:t>i </a:t>
            </a:r>
            <a:r>
              <a:rPr lang="pl-PL" dirty="0" smtClean="0"/>
              <a:t>wynosi 0,10 dla uczelni akademickich i aż 0,30 dla uczelni zawodowych.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9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/>
              <p:cNvSpPr/>
              <p:nvPr/>
            </p:nvSpPr>
            <p:spPr>
              <a:xfrm>
                <a:off x="345426" y="1754107"/>
                <a:ext cx="4146377" cy="95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b="1" dirty="0">
                    <a:latin typeface="+mj-lt"/>
                  </a:rPr>
                  <a:t>Aktualnie obowiązujący wzór na obliczanie składnika </a:t>
                </a:r>
                <a:r>
                  <a:rPr lang="pl-PL" sz="1100" b="1" dirty="0" smtClean="0">
                    <a:latin typeface="+mj-lt"/>
                  </a:rPr>
                  <a:t>badawczego:</a:t>
                </a:r>
                <a:br>
                  <a:rPr lang="pl-PL" sz="1100" b="1" dirty="0" smtClean="0">
                    <a:latin typeface="+mj-lt"/>
                  </a:rPr>
                </a:br>
                <a:r>
                  <a:rPr lang="pl-PL" sz="900" b="1" dirty="0" smtClean="0">
                    <a:latin typeface="+mj-lt"/>
                  </a:rPr>
                  <a:t> </a:t>
                </a:r>
              </a:p>
              <a:p>
                <a:endParaRPr lang="pl-PL" sz="100" b="1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pl-PL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l-PL" sz="1400" b="1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𝑳𝑮</m:t>
                              </m:r>
                            </m:e>
                            <m:sub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𝒌𝒓𝒂𝒋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pl-PL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𝑳𝑮</m:t>
                              </m:r>
                            </m:e>
                            <m:sub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𝒛𝒂𝒈𝒓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l-PL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𝑳𝑮</m:t>
                                  </m:r>
                                </m:e>
                                <m:sub>
                                  <m:r>
                                    <a:rPr lang="pl-PL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𝒌𝒓𝒂𝒋</m:t>
                                  </m:r>
                                  <m:r>
                                    <a:rPr lang="pl-PL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pl-PL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pl-PL" sz="14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𝑳𝑮</m:t>
                              </m:r>
                            </m:e>
                            <m:sub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𝒛𝒂𝒈𝒓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l-PL" sz="1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1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l-PL" dirty="0">
                  <a:solidFill>
                    <a:srgbClr val="0070C0"/>
                  </a:solidFill>
                </a:endParaRPr>
              </a:p>
              <a:p>
                <a:endParaRPr lang="pl-PL" sz="4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Prostoką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6" y="1754107"/>
                <a:ext cx="4146377" cy="954813"/>
              </a:xfrm>
              <a:prstGeom prst="rect">
                <a:avLst/>
              </a:prstGeom>
              <a:blipFill rotWithShape="1">
                <a:blip r:embed="rId2"/>
                <a:stretch>
                  <a:fillRect t="-641" b="-429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11"/>
              <p:cNvSpPr/>
              <p:nvPr/>
            </p:nvSpPr>
            <p:spPr>
              <a:xfrm>
                <a:off x="4491803" y="1754107"/>
                <a:ext cx="4177818" cy="95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b="1" dirty="0" smtClean="0">
                    <a:latin typeface="+mj-lt"/>
                  </a:rPr>
                  <a:t>Wzór na </a:t>
                </a:r>
                <a:r>
                  <a:rPr lang="pl-PL" sz="1100" b="1" dirty="0">
                    <a:latin typeface="+mj-lt"/>
                  </a:rPr>
                  <a:t>składnik badawczy </a:t>
                </a:r>
                <a:r>
                  <a:rPr lang="pl-PL" sz="1100" b="1" dirty="0" smtClean="0">
                    <a:latin typeface="+mj-lt"/>
                  </a:rPr>
                  <a:t>po modyfikacji:</a:t>
                </a:r>
                <a:br>
                  <a:rPr lang="pl-PL" sz="1100" b="1" dirty="0" smtClean="0">
                    <a:latin typeface="+mj-lt"/>
                  </a:rPr>
                </a:br>
                <a:endParaRPr lang="pl-PL" sz="1100" b="1" dirty="0">
                  <a:latin typeface="+mj-lt"/>
                </a:endParaRPr>
              </a:p>
              <a:p>
                <a:endParaRPr lang="pl-PL" sz="3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pl-PL" sz="1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l-PL" sz="1400" b="1" i="1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l-PL" sz="1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𝑷𝑮</m:t>
                              </m:r>
                            </m:e>
                            <m:sub>
                              <m: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𝒌𝒓𝒂𝒋</m:t>
                              </m:r>
                              <m: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l-PL" sz="1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l-PL" sz="1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𝑷𝑮</m:t>
                                  </m:r>
                                </m:e>
                                <m:sub>
                                  <m:r>
                                    <a:rPr lang="pl-PL" sz="1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𝒌𝒓𝒂𝒋</m:t>
                                  </m:r>
                                  <m:r>
                                    <a:rPr lang="pl-PL" sz="1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pl-PL" sz="1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2" name="Prostoką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03" y="1754107"/>
                <a:ext cx="4177818" cy="954813"/>
              </a:xfrm>
              <a:prstGeom prst="rect">
                <a:avLst/>
              </a:prstGeom>
              <a:blipFill rotWithShape="1">
                <a:blip r:embed="rId3"/>
                <a:stretch>
                  <a:fillRect t="-641" b="-493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trzałka w prawo 12"/>
          <p:cNvSpPr/>
          <p:nvPr/>
        </p:nvSpPr>
        <p:spPr>
          <a:xfrm>
            <a:off x="4487061" y="2087497"/>
            <a:ext cx="325557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23890" y="2852936"/>
            <a:ext cx="86518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Liczyć </a:t>
            </a:r>
            <a:r>
              <a:rPr lang="pl-PL" sz="1400" dirty="0"/>
              <a:t>winien się udział w przychodach z projektów w roku poprzedzającym, a nie liczba projektów. To, m.in. </a:t>
            </a:r>
            <a:r>
              <a:rPr lang="pl-PL" sz="1400" dirty="0" smtClean="0"/>
              <a:t>z </a:t>
            </a:r>
            <a:r>
              <a:rPr lang="pl-PL" sz="1400" dirty="0"/>
              <a:t>tego względu, jak zauważyła Najwyższa Izba Kontroli, realizuje się mnóstwo drobnych projektów, ich średnia wartość wyniosła w badanych instytucjach 55,8 tys. zł, natomiast na strategiczne programy badawcze i prace </a:t>
            </a:r>
            <a:r>
              <a:rPr lang="pl-PL" sz="1400"/>
              <a:t>rozwojowe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w </a:t>
            </a:r>
            <a:r>
              <a:rPr lang="pl-PL" sz="1400" dirty="0"/>
              <a:t>2010 roku wydano 0,7% z kwoty ok. 6 mld zł. Projekty w ramach grantów międzynarodowych będą potraktowane </a:t>
            </a:r>
            <a:r>
              <a:rPr lang="pl-PL" sz="1400" dirty="0" smtClean="0"/>
              <a:t>oddzielnie.</a:t>
            </a:r>
          </a:p>
          <a:p>
            <a:pPr algn="just"/>
            <a:endParaRPr lang="pl-P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Składnik uprawnień oraz składnik wymiany studenckiej i-tej uczelni publicznej, o którym mowa </a:t>
            </a:r>
            <a:br>
              <a:rPr lang="pl-PL" sz="1400" dirty="0" smtClean="0"/>
            </a:br>
            <a:r>
              <a:rPr lang="pl-PL" sz="1400" dirty="0" smtClean="0"/>
              <a:t>w ust. 1 oblicza się według dotychczasowych wzorów.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l-PL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>Składnik wymiany </a:t>
            </a:r>
            <a:r>
              <a:rPr lang="pl-PL" sz="1400" dirty="0" err="1" smtClean="0"/>
              <a:t>Wi</a:t>
            </a:r>
            <a:r>
              <a:rPr lang="pl-PL" sz="1400" dirty="0" smtClean="0"/>
              <a:t> pozostawić bez zmiany, ale skoro dotyczy on tylko wymiany studentów, to wprowadzić analogiczny składnik wymiany kadry </a:t>
            </a:r>
            <a:r>
              <a:rPr lang="pl-PL" sz="1400" dirty="0" err="1" smtClean="0"/>
              <a:t>WWKi</a:t>
            </a:r>
            <a:r>
              <a:rPr lang="pl-PL" sz="1400" dirty="0" smtClean="0"/>
              <a:t>. Waga składnika wymiany kadry </a:t>
            </a:r>
            <a:r>
              <a:rPr lang="pl-PL" sz="1400" dirty="0" err="1" smtClean="0"/>
              <a:t>WWKi</a:t>
            </a:r>
            <a:r>
              <a:rPr lang="pl-PL" sz="1400" dirty="0" smtClean="0"/>
              <a:t> też wynosiłaby 0,05. Składnik wymiany kadry </a:t>
            </a:r>
            <a:r>
              <a:rPr lang="pl-PL" sz="1400" dirty="0" err="1" smtClean="0"/>
              <a:t>Wki</a:t>
            </a:r>
            <a:r>
              <a:rPr lang="pl-PL" sz="1400" dirty="0" smtClean="0"/>
              <a:t> opisany byłby wzorem: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l-PL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l-PL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sz="1400" dirty="0" smtClean="0"/>
              <a:t/>
            </a:r>
            <a:br>
              <a:rPr lang="pl-PL" sz="1400" dirty="0" smtClean="0"/>
            </a:br>
            <a:endParaRPr lang="pl-PL" sz="400" dirty="0" smtClean="0"/>
          </a:p>
          <a:p>
            <a:pPr algn="just"/>
            <a:r>
              <a:rPr lang="pl-PL" sz="1400" dirty="0" smtClean="0"/>
              <a:t>Definicje poszczególnych składników wzoru analogiczne jak przy </a:t>
            </a:r>
            <a:r>
              <a:rPr lang="pl-PL" sz="1400" dirty="0" err="1" smtClean="0"/>
              <a:t>Wi</a:t>
            </a:r>
            <a:r>
              <a:rPr lang="pl-PL" sz="1400" dirty="0" smtClean="0"/>
              <a:t>, tylko zamiast studentów będą pracownicy.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0C6F-23F4-488B-99CA-70E3586C8117}" type="slidenum">
              <a:rPr lang="pl-PL" smtClean="0"/>
              <a:t>18</a:t>
            </a:fld>
            <a:endParaRPr lang="pl-PL"/>
          </a:p>
        </p:txBody>
      </p:sp>
      <p:sp>
        <p:nvSpPr>
          <p:cNvPr id="1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pl-PL" sz="2800" b="1" cap="small" dirty="0"/>
              <a:t>Propozycja zmiany systemu finansowania kształcenia </a:t>
            </a: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>w </a:t>
            </a:r>
            <a:r>
              <a:rPr lang="pl-PL" sz="2800" b="1" cap="small" dirty="0"/>
              <a:t>szkołach </a:t>
            </a:r>
            <a:r>
              <a:rPr lang="pl-PL" sz="2800" b="1" cap="small" dirty="0" smtClean="0"/>
              <a:t>wyższych cd.</a:t>
            </a:r>
            <a:endParaRPr lang="pl-PL" sz="2800" cap="smal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1298530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600" dirty="0" smtClean="0"/>
              <a:t>Składnik badawczy należy istotnie zmodyfikować</a:t>
            </a:r>
            <a:endParaRPr lang="pl-PL" sz="1600" dirty="0"/>
          </a:p>
        </p:txBody>
      </p:sp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64646"/>
            <a:ext cx="2576195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2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5712" y="1556792"/>
            <a:ext cx="8229600" cy="494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000" dirty="0" smtClean="0"/>
              <a:t>Przychody </a:t>
            </a:r>
            <a:r>
              <a:rPr lang="pl-PL" sz="2000" dirty="0"/>
              <a:t>uczelni z tytułu realizacji międzynarodowych projektów naukowych, jak też działalności komercyjnej są marginalne. Dlatego też, proponuje się wprowadzić osobne, znacznie silniejsze stymulanty w postaci przedstawionej poniżej: </a:t>
            </a:r>
            <a:endParaRPr lang="pl-PL" sz="2000" dirty="0" smtClean="0"/>
          </a:p>
          <a:p>
            <a:pPr marL="0" indent="0" algn="just">
              <a:buNone/>
            </a:pPr>
            <a:endParaRPr lang="pl-PL" sz="2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dirty="0"/>
              <a:t>Jeśli w danym roku uczelnia osiągnie przychód z działalności komercyjnej, </a:t>
            </a:r>
            <a:r>
              <a:rPr lang="pl-PL" sz="2000" dirty="0" smtClean="0"/>
              <a:t>to w</a:t>
            </a:r>
            <a:r>
              <a:rPr lang="pl-PL" sz="2000" dirty="0"/>
              <a:t> kolejnym roku dostaje dodatkową dotację równą tej kwocie, przy czym 50% dotacji powinno trafić do wykonawców usługi komercyjnej.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dirty="0"/>
              <a:t>Podobnie dodatkową dotację tylko pomnożoną przez 2 powinna otrzymać uczelnia (a 50% wykonawcy), która realizuje granty międzynarodowe</a:t>
            </a:r>
            <a:r>
              <a:rPr lang="pl-PL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dirty="0"/>
              <a:t>W cyklu np. dwuletnim należy analizować efekty takiej zachęty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ewentualnie wprowadzać racjonalne zmiany</a:t>
            </a:r>
            <a:r>
              <a:rPr lang="pl-PL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dirty="0" smtClean="0"/>
              <a:t>Proponowane zmiany (tj. przychody, a nie liczba projektów), eliminują konieczność wprowadzania bardzo szczegółowej klasyfikacji, jaka ma obowiązywać w nowym algorytmie.</a:t>
            </a:r>
            <a:endParaRPr lang="pl-PL" sz="2000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0C6F-23F4-488B-99CA-70E3586C8117}" type="slidenum">
              <a:rPr lang="pl-PL" smtClean="0"/>
              <a:t>19</a:t>
            </a:fld>
            <a:endParaRPr lang="pl-PL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pl-PL" sz="2800" b="1" cap="small" dirty="0"/>
              <a:t>Propozycja zmiany systemu finansowania kształcenia </a:t>
            </a: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>w </a:t>
            </a:r>
            <a:r>
              <a:rPr lang="pl-PL" sz="2800" b="1" cap="small" dirty="0"/>
              <a:t>szkołach </a:t>
            </a:r>
            <a:r>
              <a:rPr lang="pl-PL" sz="2800" b="1" cap="small" dirty="0" smtClean="0"/>
              <a:t>wyższych cd.</a:t>
            </a:r>
            <a:endParaRPr lang="pl-PL" sz="2800" cap="small" dirty="0"/>
          </a:p>
        </p:txBody>
      </p:sp>
    </p:spTree>
    <p:extLst>
      <p:ext uri="{BB962C8B-B14F-4D97-AF65-F5344CB8AC3E}">
        <p14:creationId xmlns:p14="http://schemas.microsoft.com/office/powerpoint/2010/main" val="31446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b="1" cap="small" dirty="0" smtClean="0"/>
              <a:t>Tytułem wstępu</a:t>
            </a:r>
            <a:endParaRPr lang="pl-PL" b="1" cap="smal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5577" y="1290821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Obecny system finansowania:</a:t>
            </a:r>
            <a:endParaRPr lang="pl-PL" sz="20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nie zachęca do jakości, natomiast mnoży patologie w obu sektorach szkół wyższych,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jest wyniszczający dla samych uczelni, bowiem wszelkie możliwe zasoby są angażowane na rzecz wzrostu liczby studentów zamiast zwiększenia aktywności w zakresie badań naukowych i współpracy z gospodarką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30 </a:t>
            </a:r>
            <a:r>
              <a:rPr lang="pl-PL" sz="2000" dirty="0"/>
              <a:t>XI 2013 r. we wszystkich uczelniach kształciło się 1,55 mln, czyli o 20,5% mniej niż w rekordowym roku akademickim 2005/2006 (1,95 mln). Z czego w uczelniach publicznych kształciło się 1,15 mln, czyli o 11,5% mniej niż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roku akademickim 2005/2006 (1,3 mln), a w uczelniach niepublicznych - 398 tys., czyli o 35,8% (620 tys.).</a:t>
            </a:r>
          </a:p>
          <a:p>
            <a:pPr algn="just"/>
            <a:r>
              <a:rPr lang="pl-PL" sz="2000" dirty="0"/>
              <a:t>Według stanu na 30 XI 2014 r. liczba studentów spadła o kolejne 80 tys.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wyniosła 1,47 mln (spadek o 24,7% w stosunku do roku akademickiego 2005/2006). Z czego w uczelniach publicznych kształciło się 1,11 mln (spadek o 14,6%), a w uczelniach niepublicznych 359 tys. (spadek o 42,2%).</a:t>
            </a:r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6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hemat blokowy: proces alternatywny 1"/>
          <p:cNvSpPr/>
          <p:nvPr/>
        </p:nvSpPr>
        <p:spPr>
          <a:xfrm>
            <a:off x="683568" y="3212976"/>
            <a:ext cx="7884000" cy="169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47530" y="2822436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Procentowy udział w dotacji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59610" y="2035256"/>
            <a:ext cx="2304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Wartości składników</a:t>
            </a:r>
            <a:endParaRPr lang="pl-PL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5" y="1995707"/>
            <a:ext cx="5652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17110"/>
              </p:ext>
            </p:extLst>
          </p:nvPr>
        </p:nvGraphicFramePr>
        <p:xfrm>
          <a:off x="767681" y="3284984"/>
          <a:ext cx="771398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124"/>
                <a:gridCol w="2750203"/>
                <a:gridCol w="2280656"/>
              </a:tblGrid>
              <a:tr h="75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D’c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0,965 x </a:t>
                      </a:r>
                      <a:r>
                        <a:rPr lang="pl-PL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Du</a:t>
                      </a:r>
                      <a:r>
                        <a:rPr lang="pl-PL" sz="1200" b="1" i="1" u="none" strike="noStrike" spc="0" baseline="-25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i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 -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kwota zasadniczej części dotacji podstawowej dla i-tej uczelni publicznej w danym roku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Dc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- kwota zasadniczej części dotacji podstawowej  dla uczelni publicznych w danym roku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D</a:t>
                      </a:r>
                      <a:r>
                        <a:rPr lang="pl-PL" sz="1200" b="1" i="1" u="none" strike="noStrike" spc="0" baseline="-25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p</a:t>
                      </a:r>
                      <a:r>
                        <a:rPr lang="pl-PL" sz="1200" b="1" i="1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u</a:t>
                      </a:r>
                      <a:r>
                        <a:rPr lang="pl-PL" sz="1200" b="1" i="1" u="none" strike="noStrike" spc="0" baseline="-25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i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-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 kwota zasadniczej części dotacji podstawowej dla i-tej uczelni publicznej w poprzednim roku (w warunkach porównywalnych z danym rokiem)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Dpc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 - </a:t>
                      </a:r>
                      <a:r>
                        <a:rPr lang="pl-PL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kwota zasadniczej części dotacji podstawowej  dla uczelni publicznych w poprzednim roku (w warunkach porównywalnych z danym rokiem)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1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W</a:t>
                      </a:r>
                      <a:r>
                        <a:rPr lang="pl-PL" sz="1200" b="1" i="1" u="none" strike="noStrike" spc="0" baseline="-25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i</a:t>
                      </a:r>
                      <a:r>
                        <a:rPr lang="pl-PL" sz="1200" b="0" i="1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pl-PL" sz="1200" b="1" i="1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-</a:t>
                      </a:r>
                      <a:r>
                        <a:rPr lang="pl-PL" sz="1200" u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pl-PL" sz="1200" b="0" u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składnik wymiany studenckiej i-tej uczelni publicznej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1" u="none" strike="noStrike" kern="120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Wwk</a:t>
                      </a:r>
                      <a:r>
                        <a:rPr lang="pl-PL" sz="1200" b="1" i="1" u="none" strike="noStrike" kern="12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pl-PL" sz="1200" b="0" i="1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ourier New"/>
                          <a:cs typeface="Times New Roman"/>
                        </a:rPr>
                        <a:t>-</a:t>
                      </a:r>
                      <a:r>
                        <a:rPr lang="pl-PL" sz="1200" b="0" u="non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pl-PL" sz="12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waga składnika wymiany kadrowej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i="1" u="none" strike="noStrike" kern="120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WKi</a:t>
                      </a:r>
                      <a:r>
                        <a:rPr lang="pl-PL" sz="1200" b="1" i="1" u="none" strike="noStrike" kern="12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Times New Roman"/>
                        </a:rPr>
                        <a:t> </a:t>
                      </a:r>
                      <a:r>
                        <a:rPr lang="pl-PL" sz="1200" b="0" i="1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ourier New"/>
                          <a:cs typeface="Times New Roman"/>
                        </a:rPr>
                        <a:t>-</a:t>
                      </a:r>
                      <a:r>
                        <a:rPr lang="pl-PL" sz="1200" b="0" u="non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pl-PL" sz="12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składnik wymiany kadrowej i-tej uczelni publicznej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Strzałka w prawo 11"/>
          <p:cNvSpPr/>
          <p:nvPr/>
        </p:nvSpPr>
        <p:spPr>
          <a:xfrm>
            <a:off x="2638308" y="2076622"/>
            <a:ext cx="325557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2626228" y="2852936"/>
            <a:ext cx="325557" cy="21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0C6F-23F4-488B-99CA-70E3586C8117}" type="slidenum">
              <a:rPr lang="pl-PL" smtClean="0"/>
              <a:t>20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659610" y="120425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l-PL" sz="1600" dirty="0" smtClean="0"/>
              <a:t>Dla poszczególnych składników w algorytmie dotacyjnym określa się nowe wartości, </a:t>
            </a:r>
            <a:br>
              <a:rPr lang="pl-PL" sz="1600" dirty="0" smtClean="0"/>
            </a:br>
            <a:r>
              <a:rPr lang="pl-PL" sz="1600" dirty="0" smtClean="0"/>
              <a:t>w wyniku czego kwoty zasadniczej części dotacji podstawowej dla uczelni publicznej będą obliczane według wzoru: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7530" y="4875707"/>
            <a:ext cx="7838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W rezultacie przy pomocy powyżej zmodyfikowanego algorytmu dla uczelni publicznych będzie przydzielane 96,5% dotacji całkowitej. Pozostałe 3,5% będzie przeznaczone na: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600" dirty="0" smtClean="0"/>
              <a:t>dotację wprost do danej uczelni w kwocie równej przychodom komercyjnym (</a:t>
            </a:r>
            <a:r>
              <a:rPr lang="pl-PL" sz="1600" dirty="0" err="1" smtClean="0"/>
              <a:t>PKi</a:t>
            </a:r>
            <a:r>
              <a:rPr lang="pl-PL" sz="1600" dirty="0" smtClean="0"/>
              <a:t>) w poprzednim roku,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600" dirty="0" smtClean="0"/>
              <a:t>dotację równą dwukrotności przychodów danej uczelni z międzynarodowych projektów (</a:t>
            </a:r>
            <a:r>
              <a:rPr lang="pl-PL" sz="1600" dirty="0" err="1" smtClean="0"/>
              <a:t>PPMi</a:t>
            </a:r>
            <a:r>
              <a:rPr lang="pl-PL" sz="1600" dirty="0" smtClean="0"/>
              <a:t>) w poprzednim roku,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600" dirty="0" smtClean="0"/>
              <a:t>oraz na ewentualne rezerwę budżetową.</a:t>
            </a:r>
          </a:p>
          <a:p>
            <a:endParaRPr lang="pl-PL" sz="1600" dirty="0"/>
          </a:p>
        </p:txBody>
      </p:sp>
      <p:sp>
        <p:nvSpPr>
          <p:cNvPr id="1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pl-PL" sz="2800" b="1" cap="small" dirty="0"/>
              <a:t>Propozycja zmiany systemu finansowania kształcenia </a:t>
            </a:r>
            <a:r>
              <a:rPr lang="pl-PL" sz="2800" b="1" cap="small" dirty="0" smtClean="0"/>
              <a:t/>
            </a:r>
            <a:br>
              <a:rPr lang="pl-PL" sz="2800" b="1" cap="small" dirty="0" smtClean="0"/>
            </a:br>
            <a:r>
              <a:rPr lang="pl-PL" sz="2800" b="1" cap="small" dirty="0" smtClean="0"/>
              <a:t>w </a:t>
            </a:r>
            <a:r>
              <a:rPr lang="pl-PL" sz="2800" b="1" cap="small" dirty="0"/>
              <a:t>szkołach </a:t>
            </a:r>
            <a:r>
              <a:rPr lang="pl-PL" sz="2800" b="1" cap="small" dirty="0" smtClean="0"/>
              <a:t>wyższych cd.</a:t>
            </a:r>
            <a:endParaRPr lang="pl-PL" sz="2800" cap="small" dirty="0"/>
          </a:p>
        </p:txBody>
      </p:sp>
    </p:spTree>
    <p:extLst>
      <p:ext uri="{BB962C8B-B14F-4D97-AF65-F5344CB8AC3E}">
        <p14:creationId xmlns:p14="http://schemas.microsoft.com/office/powerpoint/2010/main" val="7861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352572" y="188640"/>
                <a:ext cx="8467900" cy="65527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1" indent="0" algn="ctr">
                  <a:buSzPct val="100000"/>
                  <a:buNone/>
                </a:pPr>
                <a:r>
                  <a:rPr lang="pl-PL" sz="2400" b="1" cap="small" dirty="0" smtClean="0"/>
                  <a:t>Algorytm dotacyjny dla uczelni niepublicznych</a:t>
                </a:r>
              </a:p>
              <a:p>
                <a:pPr marL="274320" lvl="1" indent="0" algn="just">
                  <a:buSzPct val="100000"/>
                  <a:buNone/>
                </a:pPr>
                <a:endParaRPr lang="pl-PL" sz="1400" dirty="0"/>
              </a:p>
              <a:p>
                <a:pPr marL="0" lvl="1" indent="0" algn="just">
                  <a:buNone/>
                </a:pPr>
                <a:r>
                  <a:rPr lang="pl-PL" sz="1200" dirty="0" smtClean="0"/>
                  <a:t>Zmodyfikowany algorytm dotacyjny dla uczelni publicznych, może być podstawą </a:t>
                </a:r>
                <a:r>
                  <a:rPr lang="pl-PL" sz="1200" dirty="0"/>
                  <a:t>do obliczania dofinansowania kształcenia studentów stacjonarnych w uczelniach </a:t>
                </a:r>
                <a:r>
                  <a:rPr lang="pl-PL" sz="1200" dirty="0" smtClean="0"/>
                  <a:t>niepublicznych (przy założeniu, że kierunki </a:t>
                </a:r>
                <a:r>
                  <a:rPr lang="pl-PL" sz="1200" dirty="0"/>
                  <a:t>studiów dziedziczą </a:t>
                </a:r>
                <a:r>
                  <a:rPr lang="pl-PL" sz="1200" dirty="0" smtClean="0"/>
                  <a:t>kategoryzację </a:t>
                </a:r>
                <a:r>
                  <a:rPr lang="pl-PL" sz="1200" dirty="0"/>
                  <a:t>(parametryzację) po </a:t>
                </a:r>
                <a:r>
                  <a:rPr lang="pl-PL" sz="1200" dirty="0" smtClean="0"/>
                  <a:t>wydziałach, </a:t>
                </a:r>
                <a:r>
                  <a:rPr lang="pl-PL" sz="1200" dirty="0"/>
                  <a:t>na których są prowadzone</a:t>
                </a:r>
                <a:r>
                  <a:rPr lang="pl-PL" sz="1200" dirty="0" smtClean="0"/>
                  <a:t>), </a:t>
                </a:r>
                <a:r>
                  <a:rPr lang="pl-PL" sz="1200" dirty="0"/>
                  <a:t>według poniższego </a:t>
                </a:r>
                <a:r>
                  <a:rPr lang="pl-PL" sz="1200" dirty="0" smtClean="0"/>
                  <a:t>wzoru:</a:t>
                </a:r>
              </a:p>
              <a:p>
                <a:pPr marL="0" lvl="1" indent="0" algn="just">
                  <a:buNone/>
                </a:pPr>
                <a:endParaRPr lang="pl-PL" sz="1200" dirty="0" smtClean="0"/>
              </a:p>
              <a:p>
                <a:pPr marL="0" lvl="1" indent="0" algn="just">
                  <a:buNone/>
                </a:pPr>
                <a:endParaRPr lang="pl-PL" sz="1200" dirty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1200" i="1">
                          <a:latin typeface="Cambria Math"/>
                        </a:rPr>
                        <m:t>𝐷𝐽</m:t>
                      </m:r>
                      <m:r>
                        <a:rPr lang="pl-PL" sz="1200" i="1">
                          <a:latin typeface="Cambria Math"/>
                        </a:rPr>
                        <m:t>=0,5 × </m:t>
                      </m:r>
                      <m:f>
                        <m:fPr>
                          <m:ctrlPr>
                            <a:rPr lang="pl-PL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l-PL" sz="1200" dirty="0" smtClean="0"/>
              </a:p>
              <a:p>
                <a:pPr marL="0" lvl="1" indent="0" algn="just">
                  <a:buNone/>
                </a:pPr>
                <a:r>
                  <a:rPr lang="pl-PL" sz="1200" i="1" dirty="0" err="1"/>
                  <a:t>D’c</a:t>
                </a:r>
                <a:r>
                  <a:rPr lang="pl-PL" sz="1200" i="1" dirty="0"/>
                  <a:t> </a:t>
                </a:r>
                <a:r>
                  <a:rPr lang="pl-PL" sz="1200" dirty="0"/>
                  <a:t>– oznacza realną kwotę zasadniczej części dotacji podstawowej dla uczelni publicznych w danym roku (patrz algorytm dotacji dla uczelni publicznych</a:t>
                </a:r>
                <a:r>
                  <a:rPr lang="pl-PL" sz="1200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pl-PL" sz="1200" i="1" dirty="0"/>
                  <a:t>s </a:t>
                </a:r>
                <a:r>
                  <a:rPr lang="pl-PL" sz="1200" dirty="0"/>
                  <a:t>– przeliczeniową liczbę studentów stacjonarnych uczelni publicznych oblicza się następująco</a:t>
                </a:r>
                <a:r>
                  <a:rPr lang="pl-PL" sz="1200" dirty="0" smtClean="0"/>
                  <a:t>:</a:t>
                </a:r>
                <a:endParaRPr lang="pl-PL" sz="12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l-PL" sz="1200" b="0" i="1" smtClean="0">
                        <a:latin typeface="Cambria Math"/>
                      </a:rPr>
                      <m:t>  </m:t>
                    </m:r>
                    <m:r>
                      <a:rPr lang="pl-PL" sz="1200" i="1">
                        <a:latin typeface="Cambria Math"/>
                      </a:rPr>
                      <m:t>𝑠</m:t>
                    </m:r>
                    <m:r>
                      <a:rPr lang="pl-PL" sz="12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pl-PL" sz="1200" i="1">
                            <a:latin typeface="Cambria Math"/>
                          </a:rPr>
                        </m:ctrlPr>
                      </m:naryPr>
                      <m:sub>
                        <m:r>
                          <a:rPr lang="pl-PL" sz="1200" i="1">
                            <a:latin typeface="Cambria Math"/>
                          </a:rPr>
                          <m:t>𝑖</m:t>
                        </m:r>
                        <m:r>
                          <a:rPr lang="pl-PL" sz="1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sz="12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pl-PL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12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pl-PL" sz="1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sz="1200" i="1" dirty="0"/>
                  <a:t> - </a:t>
                </a:r>
                <a:r>
                  <a:rPr lang="pl-PL" sz="1200" dirty="0"/>
                  <a:t>gdzie </a:t>
                </a:r>
                <a:r>
                  <a:rPr lang="pl-PL" sz="1200" i="1" dirty="0"/>
                  <a:t>m</a:t>
                </a:r>
                <a:r>
                  <a:rPr lang="pl-PL" sz="1200" dirty="0"/>
                  <a:t> liczba uczelni publicznych a s</a:t>
                </a:r>
                <a:r>
                  <a:rPr lang="pl-PL" sz="1200" baseline="-25000" dirty="0"/>
                  <a:t>i</a:t>
                </a:r>
                <a:r>
                  <a:rPr lang="pl-PL" sz="1200" dirty="0"/>
                  <a:t> - przeliczeniowa liczba studentów i-tej uczelni publicznej obliczana według wzoru:</a:t>
                </a:r>
              </a:p>
              <a:p>
                <a:pPr marL="0" indent="0" algn="just">
                  <a:buNone/>
                </a:pPr>
                <a:r>
                  <a:rPr lang="pl-PL" sz="1200" i="1" dirty="0" smtClean="0"/>
                  <a:t>  s</a:t>
                </a:r>
                <a:r>
                  <a:rPr lang="pl-PL" sz="1200" i="1" baseline="-25000" dirty="0" smtClean="0"/>
                  <a:t>i</a:t>
                </a:r>
                <a:r>
                  <a:rPr lang="pl-PL" sz="1200" i="1" dirty="0" smtClean="0"/>
                  <a:t> </a:t>
                </a:r>
                <a:r>
                  <a:rPr lang="pl-PL" sz="1200" i="1" dirty="0"/>
                  <a:t>= Ls</a:t>
                </a:r>
                <a:r>
                  <a:rPr lang="pl-PL" sz="1200" i="1" baseline="-25000" dirty="0"/>
                  <a:t>i </a:t>
                </a:r>
                <a:r>
                  <a:rPr lang="pl-PL" sz="1200" i="1" dirty="0"/>
                  <a:t>+</a:t>
                </a:r>
                <a:r>
                  <a:rPr lang="pl-PL" sz="1200" dirty="0"/>
                  <a:t>3</a:t>
                </a:r>
                <a:r>
                  <a:rPr lang="pl-PL" sz="1200" i="1" dirty="0"/>
                  <a:t>Ld</a:t>
                </a:r>
                <a:r>
                  <a:rPr lang="pl-PL" sz="1200" i="1" baseline="-25000" dirty="0"/>
                  <a:t>i</a:t>
                </a:r>
                <a:r>
                  <a:rPr lang="pl-PL" sz="1200" i="1" dirty="0"/>
                  <a:t> +5Ld_styp</a:t>
                </a:r>
                <a:r>
                  <a:rPr lang="pl-PL" sz="1200" i="1" baseline="-25000" dirty="0"/>
                  <a:t>i </a:t>
                </a:r>
                <a:r>
                  <a:rPr lang="pl-PL" sz="1200" i="1" dirty="0"/>
                  <a:t>+ 1,5Lsc</a:t>
                </a:r>
                <a:r>
                  <a:rPr lang="pl-PL" sz="1200" i="1" baseline="-25000" dirty="0"/>
                  <a:t>i </a:t>
                </a:r>
                <a:endParaRPr lang="pl-PL" sz="1200" dirty="0" smtClean="0"/>
              </a:p>
              <a:p>
                <a:pPr marL="0" indent="0" algn="just">
                  <a:buNone/>
                </a:pPr>
                <a:r>
                  <a:rPr lang="pl-PL" sz="1200" i="1" dirty="0" smtClean="0"/>
                  <a:t>x </a:t>
                </a:r>
                <a:r>
                  <a:rPr lang="pl-PL" sz="1200" dirty="0"/>
                  <a:t>– oznacza liczbę kierunków na i-tej uczelni,</a:t>
                </a:r>
              </a:p>
              <a:p>
                <a:pPr marL="0" indent="0" algn="just">
                  <a:buNone/>
                </a:pPr>
                <a:r>
                  <a:rPr lang="pl-PL" sz="1200" i="1" dirty="0" err="1"/>
                  <a:t>Ls</a:t>
                </a:r>
                <a:r>
                  <a:rPr lang="pl-PL" sz="1200" i="1" baseline="-25000" dirty="0" err="1"/>
                  <a:t>j</a:t>
                </a:r>
                <a:r>
                  <a:rPr lang="pl-PL" sz="1200" i="1" dirty="0"/>
                  <a:t> </a:t>
                </a:r>
                <a:r>
                  <a:rPr lang="pl-PL" sz="1200" dirty="0"/>
                  <a:t>– oznacza liczbę studentów stacjonarnych j-tego kierunku i-tej uczelni niepublicznej,</a:t>
                </a:r>
              </a:p>
              <a:p>
                <a:pPr marL="0" indent="0" algn="just">
                  <a:buNone/>
                </a:pPr>
                <a:r>
                  <a:rPr lang="pl-PL" sz="1200" i="1" dirty="0" err="1"/>
                  <a:t>pk</a:t>
                </a:r>
                <a:r>
                  <a:rPr lang="pl-PL" sz="1200" i="1" baseline="-25000" dirty="0" err="1"/>
                  <a:t>j</a:t>
                </a:r>
                <a:r>
                  <a:rPr lang="pl-PL" sz="1200" i="1" baseline="-25000" dirty="0"/>
                  <a:t> </a:t>
                </a:r>
                <a:r>
                  <a:rPr lang="pl-PL" sz="1200" i="1" dirty="0"/>
                  <a:t> </a:t>
                </a:r>
                <a:r>
                  <a:rPr lang="pl-PL" sz="1200" dirty="0"/>
                  <a:t>– oznacza wagę kierunku studiów wynikającą z kategorii wydziału, na którym jest on prowadzony; wartości </a:t>
                </a:r>
                <a:r>
                  <a:rPr lang="pl-PL" sz="1200" i="1" dirty="0" err="1"/>
                  <a:t>pk</a:t>
                </a:r>
                <a:r>
                  <a:rPr lang="pl-PL" sz="1200" i="1" baseline="-25000" dirty="0" err="1"/>
                  <a:t>j</a:t>
                </a:r>
                <a:r>
                  <a:rPr lang="pl-PL" sz="1200" dirty="0"/>
                  <a:t> oblicza się według następujących zasad</a:t>
                </a:r>
                <a:r>
                  <a:rPr lang="pl-PL" sz="1200" dirty="0" smtClean="0"/>
                  <a:t>:</a:t>
                </a:r>
                <a:endParaRPr lang="pl-PL" sz="1200" dirty="0" smtClean="0">
                  <a:solidFill>
                    <a:srgbClr val="000000"/>
                  </a:solidFill>
                  <a:effectLst/>
                  <a:ea typeface="Courier New"/>
                </a:endParaRPr>
              </a:p>
              <a:p>
                <a:pPr marL="0" indent="0" algn="just">
                  <a:spcAft>
                    <a:spcPts val="0"/>
                  </a:spcAft>
                  <a:buNone/>
                  <a:tabLst>
                    <a:tab pos="600075" algn="l"/>
                  </a:tabLst>
                </a:pPr>
                <a:r>
                  <a:rPr lang="pl-PL" sz="1200" dirty="0" smtClean="0">
                    <a:solidFill>
                      <a:srgbClr val="000000"/>
                    </a:solidFill>
                    <a:effectLst/>
                    <a:ea typeface="Courier New"/>
                    <a:cs typeface="TimesNewRomanPS-BoldMT"/>
                  </a:rPr>
                  <a:t> </a:t>
                </a:r>
              </a:p>
              <a:p>
                <a:pPr marL="0" indent="0" algn="just">
                  <a:spcAft>
                    <a:spcPts val="0"/>
                  </a:spcAft>
                  <a:buNone/>
                  <a:tabLst>
                    <a:tab pos="600075" algn="l"/>
                  </a:tabLst>
                </a:pPr>
                <a:endParaRPr lang="pl-PL" sz="1200" dirty="0">
                  <a:solidFill>
                    <a:srgbClr val="000000"/>
                  </a:solidFill>
                  <a:ea typeface="Courier New"/>
                </a:endParaRPr>
              </a:p>
              <a:p>
                <a:pPr marL="0" indent="0" algn="just">
                  <a:spcAft>
                    <a:spcPts val="0"/>
                  </a:spcAft>
                  <a:buNone/>
                  <a:tabLst>
                    <a:tab pos="600075" algn="l"/>
                  </a:tabLst>
                </a:pPr>
                <a:endParaRPr lang="pl-PL" sz="1200" dirty="0" smtClean="0">
                  <a:solidFill>
                    <a:srgbClr val="000000"/>
                  </a:solidFill>
                  <a:effectLst/>
                  <a:ea typeface="Courier New"/>
                </a:endParaRPr>
              </a:p>
              <a:p>
                <a:pPr marL="0" indent="0" algn="just">
                  <a:spcAft>
                    <a:spcPts val="0"/>
                  </a:spcAft>
                  <a:buNone/>
                  <a:tabLst>
                    <a:tab pos="600075" algn="l"/>
                  </a:tabLst>
                </a:pPr>
                <a:endParaRPr lang="pl-PL" sz="1200" dirty="0">
                  <a:solidFill>
                    <a:srgbClr val="000000"/>
                  </a:solidFill>
                  <a:ea typeface="Courier New"/>
                </a:endParaRPr>
              </a:p>
              <a:p>
                <a:pPr marL="0" indent="0" algn="just">
                  <a:spcAft>
                    <a:spcPts val="0"/>
                  </a:spcAft>
                  <a:buNone/>
                  <a:tabLst>
                    <a:tab pos="600075" algn="l"/>
                  </a:tabLst>
                </a:pPr>
                <a:endParaRPr lang="pl-PL" sz="1200" dirty="0" smtClean="0">
                  <a:solidFill>
                    <a:srgbClr val="000000"/>
                  </a:solidFill>
                  <a:effectLst/>
                  <a:ea typeface="Courier New"/>
                </a:endParaRPr>
              </a:p>
              <a:p>
                <a:pPr marL="0" indent="0" algn="just">
                  <a:spcAft>
                    <a:spcPts val="0"/>
                  </a:spcAft>
                  <a:buNone/>
                  <a:tabLst>
                    <a:tab pos="600075" algn="l"/>
                  </a:tabLst>
                </a:pPr>
                <a:endParaRPr lang="pl-PL" sz="1200" dirty="0" smtClean="0">
                  <a:solidFill>
                    <a:srgbClr val="000000"/>
                  </a:solidFill>
                  <a:effectLst/>
                  <a:ea typeface="Courier New"/>
                </a:endParaRPr>
              </a:p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pl-PL" sz="1200" i="1" dirty="0" err="1" smtClean="0">
                    <a:solidFill>
                      <a:srgbClr val="000000"/>
                    </a:solidFill>
                    <a:effectLst/>
                    <a:ea typeface="Courier New"/>
                    <a:cs typeface="Cambria-Italic"/>
                  </a:rPr>
                  <a:t>PK</a:t>
                </a:r>
                <a:r>
                  <a:rPr lang="pl-PL" sz="1200" i="1" baseline="-25000" dirty="0" err="1" smtClean="0">
                    <a:solidFill>
                      <a:srgbClr val="000000"/>
                    </a:solidFill>
                    <a:effectLst/>
                    <a:ea typeface="Courier New"/>
                    <a:cs typeface="Cambria-Italic"/>
                  </a:rPr>
                  <a:t>i</a:t>
                </a:r>
                <a:r>
                  <a:rPr lang="pl-PL" sz="1200" i="1" dirty="0" smtClean="0">
                    <a:solidFill>
                      <a:srgbClr val="000000"/>
                    </a:solidFill>
                    <a:effectLst/>
                    <a:ea typeface="Courier New"/>
                    <a:cs typeface="Cambria-Italic"/>
                  </a:rPr>
                  <a:t> -  </a:t>
                </a:r>
                <a:r>
                  <a:rPr lang="pl-PL" sz="1200" dirty="0" smtClean="0">
                    <a:solidFill>
                      <a:srgbClr val="000000"/>
                    </a:solidFill>
                    <a:effectLst/>
                    <a:ea typeface="Courier New"/>
                    <a:cs typeface="Cambria"/>
                  </a:rPr>
                  <a:t>oznacza przychody i-tej uczelni z działalności komercyjnej w roku poprzednim,</a:t>
                </a:r>
                <a:endParaRPr lang="pl-PL" sz="1200" dirty="0" smtClean="0">
                  <a:solidFill>
                    <a:srgbClr val="000000"/>
                  </a:solidFill>
                  <a:effectLst/>
                  <a:ea typeface="Courier New"/>
                </a:endParaRPr>
              </a:p>
              <a:p>
                <a:pPr marL="0" indent="0" algn="just">
                  <a:spcAft>
                    <a:spcPts val="0"/>
                  </a:spcAft>
                  <a:buNone/>
                </a:pPr>
                <a:r>
                  <a:rPr lang="pl-PL" sz="1200" i="1" dirty="0" err="1" smtClean="0">
                    <a:solidFill>
                      <a:srgbClr val="000000"/>
                    </a:solidFill>
                    <a:effectLst/>
                    <a:ea typeface="Courier New"/>
                    <a:cs typeface="Cambria-Italic"/>
                  </a:rPr>
                  <a:t>PPM</a:t>
                </a:r>
                <a:r>
                  <a:rPr lang="pl-PL" sz="1200" i="1" baseline="-25000" dirty="0" err="1" smtClean="0">
                    <a:solidFill>
                      <a:srgbClr val="000000"/>
                    </a:solidFill>
                    <a:effectLst/>
                    <a:ea typeface="Courier New"/>
                    <a:cs typeface="Cambria-Italic"/>
                  </a:rPr>
                  <a:t>i</a:t>
                </a:r>
                <a:r>
                  <a:rPr lang="pl-PL" sz="1200" i="1" dirty="0" smtClean="0">
                    <a:solidFill>
                      <a:srgbClr val="000000"/>
                    </a:solidFill>
                    <a:effectLst/>
                    <a:ea typeface="Courier New"/>
                    <a:cs typeface="Cambria-Italic"/>
                  </a:rPr>
                  <a:t> </a:t>
                </a:r>
                <a:r>
                  <a:rPr lang="pl-PL" sz="1200" dirty="0" smtClean="0">
                    <a:solidFill>
                      <a:srgbClr val="000000"/>
                    </a:solidFill>
                    <a:effectLst/>
                    <a:ea typeface="Courier New"/>
                    <a:cs typeface="Cambria"/>
                  </a:rPr>
                  <a:t>– oznacza przychody i-tej uczelni z projektów międzynarodowych w roku poprzednim</a:t>
                </a:r>
              </a:p>
              <a:p>
                <a:pPr marL="0" lvl="1" indent="0" algn="just">
                  <a:buNone/>
                </a:pPr>
                <a:endParaRPr lang="pl-PL" sz="1200" dirty="0" smtClean="0"/>
              </a:p>
              <a:p>
                <a:pPr marL="0" lvl="1" indent="0" algn="just">
                  <a:buNone/>
                </a:pPr>
                <a:r>
                  <a:rPr lang="pl-PL" sz="1200" dirty="0" smtClean="0"/>
                  <a:t>Dofinansowanie </a:t>
                </a:r>
                <a:r>
                  <a:rPr lang="pl-PL" sz="1200" dirty="0"/>
                  <a:t>studiów stacjonarnych w uczelniach niepublicznych według powyższego algorytmu oznacza, że otrzymają one od 35 do 70% dotacji na studenta w stosunku do kwoty, jaka jest przydzielana uczelniom publicznym. Opracowana propozycja wyraźnie premiuje </a:t>
                </a:r>
                <a:r>
                  <a:rPr lang="pl-PL" sz="1200" dirty="0" smtClean="0"/>
                  <a:t>najlepsze </a:t>
                </a:r>
                <a:r>
                  <a:rPr lang="pl-PL" sz="1200" dirty="0"/>
                  <a:t>szkoły niepubliczne. Zdecydowana większość otrzyma poniżej 50% dotacji na studenta w uczelniach publicznych. </a:t>
                </a:r>
              </a:p>
              <a:p>
                <a:pPr marL="0" lvl="1" indent="0" algn="just">
                  <a:buNone/>
                </a:pPr>
                <a:endParaRPr lang="pl-PL" sz="1200" dirty="0"/>
              </a:p>
              <a:p>
                <a:pPr marL="0" lvl="1" indent="0" algn="just">
                  <a:buNone/>
                </a:pPr>
                <a:r>
                  <a:rPr lang="pl-PL" sz="1200" b="1" dirty="0"/>
                  <a:t>Koszty dofinansowania będą się mieścić w przedziale od </a:t>
                </a:r>
                <a:r>
                  <a:rPr lang="pl-PL" sz="1200" b="1" dirty="0" smtClean="0"/>
                  <a:t>ok. </a:t>
                </a:r>
                <a:r>
                  <a:rPr lang="pl-PL" sz="1200" b="1" dirty="0"/>
                  <a:t>100 mln zł w pierwszym roku do 300-400 mln w trzecim roku funkcjonowania systemu dofinansowania. Środki na dofinansowania kształcenia stacjonarnego w uczelniach niepublicznych należy pozyskać poprzez ograniczenie dotacji na kształcenie w policealnych szkołach </a:t>
                </a:r>
                <a:r>
                  <a:rPr lang="pl-PL" sz="1200" b="1" dirty="0" smtClean="0"/>
                  <a:t>zawodowych, która przekracza kwotę 800 mln zł rocznie. </a:t>
                </a:r>
                <a:r>
                  <a:rPr lang="pl-PL" sz="1200" b="1" dirty="0"/>
                  <a:t>W ten sposób ograniczymy marnotrawstwo, które ma w nich miejsce, a jednocześnie nie będzie to kosztem uczelni publicznych i nie zwiększy deficytu budżetowego</a:t>
                </a:r>
                <a:r>
                  <a:rPr lang="pl-PL" sz="1200" b="1" dirty="0" smtClean="0"/>
                  <a:t>.</a:t>
                </a:r>
                <a:endParaRPr lang="pl-PL" sz="1200" dirty="0" smtClean="0">
                  <a:solidFill>
                    <a:srgbClr val="000000"/>
                  </a:solidFill>
                  <a:effectLst/>
                  <a:ea typeface="Courier New"/>
                </a:endParaRPr>
              </a:p>
            </p:txBody>
          </p:sp>
        </mc:Choice>
        <mc:Fallback xmlns="">
          <p:sp>
            <p:nvSpPr>
              <p:cNvPr id="4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572" y="188640"/>
                <a:ext cx="8467900" cy="6552728"/>
              </a:xfrm>
              <a:blipFill rotWithShape="1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1309520"/>
            <a:ext cx="2438028" cy="391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CA270C6F-23F4-488B-99CA-70E3586C8117}" type="slidenum">
              <a:rPr lang="pl-PL" smtClean="0"/>
              <a:t>21</a:t>
            </a:fld>
            <a:endParaRPr lang="pl-P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8" y="3717031"/>
            <a:ext cx="3345180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cap="small" dirty="0" smtClean="0"/>
              <a:t>Rekomendacje</a:t>
            </a:r>
            <a:endParaRPr lang="pl-PL" sz="3600" b="1" cap="smal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484784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dirty="0"/>
              <a:t>Istotny wzrost dofinansowania kształcenia w szkołach wyższych jest mało realny, bowiem:</a:t>
            </a:r>
          </a:p>
          <a:p>
            <a:pPr marL="612000" lvl="0" indent="-285750" algn="just">
              <a:buFont typeface="Arial" pitchFamily="34" charset="0"/>
              <a:buChar char="•"/>
            </a:pPr>
            <a:r>
              <a:rPr lang="pl-PL" dirty="0"/>
              <a:t>liczba studentów w dalszym ciągu będzie </a:t>
            </a:r>
            <a:r>
              <a:rPr lang="pl-PL" dirty="0" smtClean="0"/>
              <a:t>spadać,</a:t>
            </a:r>
          </a:p>
          <a:p>
            <a:pPr marL="612000" lvl="0" indent="-285750" algn="just">
              <a:buFont typeface="Arial" pitchFamily="34" charset="0"/>
              <a:buChar char="•"/>
            </a:pPr>
            <a:r>
              <a:rPr lang="pl-PL" dirty="0" smtClean="0"/>
              <a:t>należy </a:t>
            </a:r>
            <a:r>
              <a:rPr lang="pl-PL" dirty="0"/>
              <a:t>zwiększyć wymagania wobec studentów (czyli także obniżyć sprawność nauczania). </a:t>
            </a:r>
          </a:p>
          <a:p>
            <a:pPr marL="612000" lvl="0" indent="-285750" algn="just">
              <a:buFont typeface="Arial" pitchFamily="34" charset="0"/>
              <a:buChar char="•"/>
            </a:pPr>
            <a:r>
              <a:rPr lang="pl-PL" dirty="0" smtClean="0"/>
              <a:t>Roczne </a:t>
            </a:r>
            <a:r>
              <a:rPr lang="pl-PL" dirty="0"/>
              <a:t>wydatki na studenta w Polsce wg parytetu siły nabywczej są tylko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20% niższe niż średnio w krajach </a:t>
            </a:r>
            <a:r>
              <a:rPr lang="pl-PL" dirty="0" smtClean="0"/>
              <a:t>OECD.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pl-PL" dirty="0"/>
              <a:t>Natomiast obecny system finansowania kształcenia wymaga szybkich zmian:</a:t>
            </a:r>
          </a:p>
          <a:p>
            <a:pPr marL="612000" lvl="0" indent="-285750" algn="just">
              <a:buFont typeface="Arial" pitchFamily="34" charset="0"/>
              <a:buChar char="•"/>
            </a:pPr>
            <a:r>
              <a:rPr lang="pl-PL" dirty="0"/>
              <a:t>konieczne zmiany w okresie przejściowym zaproponowałem powyżej. Po nim należy dostosować system dotacji do zakresu działalności poszczególnych grup </a:t>
            </a:r>
            <a:r>
              <a:rPr lang="pl-PL" dirty="0" smtClean="0"/>
              <a:t>uczelni,</a:t>
            </a:r>
          </a:p>
          <a:p>
            <a:pPr marL="612000" lvl="0" indent="-285750" algn="just">
              <a:buFont typeface="Arial" pitchFamily="34" charset="0"/>
              <a:buChar char="•"/>
            </a:pPr>
            <a:r>
              <a:rPr lang="pl-PL" dirty="0" smtClean="0"/>
              <a:t>stałą </a:t>
            </a:r>
            <a:r>
              <a:rPr lang="pl-PL" dirty="0"/>
              <a:t>przeniesienia należy zmniejszać na rzecz czynników zwiększających jakość kształcenia.  Przy jej niższej wartości warto będzie rozważyć przydział dotacji np. w cyklu trzyletnim (z pewnym marginesem możliwych zmian). </a:t>
            </a:r>
            <a:r>
              <a:rPr lang="pl-PL" dirty="0" smtClean="0"/>
              <a:t>Inne </a:t>
            </a:r>
            <a:r>
              <a:rPr lang="pl-PL" dirty="0"/>
              <a:t>rozwiązanie to dotacja w cyklu czteroletnim, silnie uwzględniająca czynniki parametryzacji wydziałów (patrz propozycja algorytmu dla </a:t>
            </a:r>
            <a:r>
              <a:rPr lang="pl-PL" dirty="0" smtClean="0"/>
              <a:t>uczelni niepublicznych).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7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cap="small" dirty="0" smtClean="0"/>
              <a:t>Rekomendacje cd.</a:t>
            </a:r>
            <a:endParaRPr lang="pl-PL" sz="2800" b="1" cap="smal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58456" y="1052736"/>
            <a:ext cx="82089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 startAt="3"/>
            </a:pPr>
            <a:r>
              <a:rPr lang="pl-PL" sz="1600" dirty="0"/>
              <a:t>Zamiast szkodliwej pogoni za studentem przychody polskich uczelni muszą zdecydowanie wzrosnąć ale z tytułu działalności naukowej i komercyjnej.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1600" dirty="0" smtClean="0"/>
              <a:t>Wzrost wydatków </a:t>
            </a:r>
            <a:r>
              <a:rPr lang="pl-PL" sz="1600" dirty="0"/>
              <a:t>firm na badania i rozwój z </a:t>
            </a:r>
            <a:r>
              <a:rPr lang="pl-PL" sz="1600" dirty="0" smtClean="0"/>
              <a:t>0,33</a:t>
            </a:r>
            <a:r>
              <a:rPr lang="pl-PL" sz="1600" dirty="0"/>
              <a:t>% PKB (obecnie) do 1% PKB (jak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Czechach) oznacza zwiększenie </a:t>
            </a:r>
            <a:r>
              <a:rPr lang="pl-PL" sz="1600" dirty="0" smtClean="0"/>
              <a:t>nakładów </a:t>
            </a:r>
            <a:r>
              <a:rPr lang="pl-PL" sz="1600" dirty="0"/>
              <a:t>z 5,6 mld zł do 17 mld zł, tj. o 11,4 mld zł.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2014 r. dotacja na kształcenie właśnie wyniosła 11,4 </a:t>
            </a:r>
            <a:r>
              <a:rPr lang="pl-PL" sz="1600"/>
              <a:t>mld </a:t>
            </a:r>
            <a:r>
              <a:rPr lang="pl-PL" sz="1600" smtClean="0"/>
              <a:t>zł. </a:t>
            </a:r>
            <a:endParaRPr lang="pl-PL" sz="1600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1600" dirty="0" smtClean="0"/>
              <a:t>W latach </a:t>
            </a:r>
            <a:r>
              <a:rPr lang="pl-PL" sz="1600" dirty="0"/>
              <a:t>2014-2020 Polska może otrzymać z UE nawet 60 mld zł, głównie na innowacje. Ponadto, w ramach programu Horyzont 2020 będzie do dyspozycji blisko 80 mld </a:t>
            </a:r>
            <a:r>
              <a:rPr lang="pl-PL" sz="1600" dirty="0" smtClean="0"/>
              <a:t>euro.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1600" dirty="0" smtClean="0"/>
              <a:t>Powyższe stanowi </a:t>
            </a:r>
            <a:r>
              <a:rPr lang="pl-PL" sz="1600" dirty="0"/>
              <a:t>olbrzymią szansę na zbudowanie silnych relacji między uczelniami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a </a:t>
            </a:r>
            <a:r>
              <a:rPr lang="pl-PL" sz="1600" dirty="0"/>
              <a:t>gospodarką . Musi temu towarzyszyć stworzenie systemu m.in. zachęt podatkowych dla firm. W rezultacie wzrosną także przychody komercyjne (dzisiaj marginalne</a:t>
            </a:r>
            <a:r>
              <a:rPr lang="pl-PL" sz="1600" dirty="0" smtClean="0"/>
              <a:t>).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l-PL" sz="1600" dirty="0" smtClean="0"/>
          </a:p>
          <a:p>
            <a:pPr lvl="1" algn="just"/>
            <a:r>
              <a:rPr lang="pl-PL" sz="1600" b="1" dirty="0"/>
              <a:t>Konsekwencje braku wprowadzenia zmian w systemie finansowania kształcenia są następujące:</a:t>
            </a:r>
            <a:endParaRPr lang="pl-PL" sz="1600" b="1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1600" b="1" dirty="0" smtClean="0"/>
              <a:t>Polska </a:t>
            </a:r>
            <a:r>
              <a:rPr lang="pl-PL" sz="1600" b="1" dirty="0"/>
              <a:t>straci ostatnią szansę na konieczną restrukturyzację szkolnictwa wyższego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i </a:t>
            </a:r>
            <a:r>
              <a:rPr lang="pl-PL" sz="1600" b="1" dirty="0"/>
              <a:t>sfinansowanie tego trudnego procesu z funduszy unijnych.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1600" b="1" dirty="0"/>
              <a:t>Nie wykorzystamy (i nie będziemy mieli  za co  utrzymać) infrastruktury naukowo-dydaktycznej powstałej za 20 mld zł.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1600" b="1" dirty="0"/>
              <a:t>Pod względem innowacyjności gospodarki dalej będziemy w ogonie Europy, a firmy będą tracić konkurencyjność i w rezultacie pozostaniemy gospodarką peryferyjną</a:t>
            </a:r>
            <a:r>
              <a:rPr lang="pl-PL" b="1" dirty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9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170080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Podkreślmy </a:t>
            </a:r>
            <a:r>
              <a:rPr lang="pl-PL" dirty="0"/>
              <a:t>jeszcze raz. </a:t>
            </a:r>
            <a:r>
              <a:rPr lang="pl-PL" b="1" dirty="0"/>
              <a:t>Kontynowanie przez uczelnie pogoni za studentem to proces wyniszczający</a:t>
            </a:r>
            <a:r>
              <a:rPr lang="pl-PL" dirty="0"/>
              <a:t>. Nie tylko pogarsza on kondycję ekonomiczną, ale także obniża morale pracowników i jakość świadczonych przez nich usług. Swoistą ucieczką do przodu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szansą na lepszą przyszłość jest przeznaczenie znacznie większej części potencjału na działalność </a:t>
            </a:r>
            <a:r>
              <a:rPr lang="pl-PL" dirty="0" smtClean="0"/>
              <a:t>naukowo-badawczą</a:t>
            </a:r>
            <a:r>
              <a:rPr lang="pl-PL" dirty="0"/>
              <a:t>, współpracę z gospodarką oraz współpracę międzynarodową. Tylko wówczas jest możliwa sytuacja, w której będą się nawzajem wspierać trzy kluczowe obszary aktywności szkół wyższych tj. dydaktyka-nauka – współpraca z gospodarką. Powodzenie procesu zdecydowanego zwiększenia wykorzystania zasobów szkół wyższych na rzecz innowacyjności i konkurencyjności gospodarki silnie zależy od wzrostu wydatków firm, który powinien być stymulowany zachętami podatkowymi i finansowymi (szczególnie z funduszy UE). Potencjał intelektualny uczelni należy także wykorzystać do prowadzenia dyskusji społecznych i opracowania rozwiązań kluczowych problemów kraju. Środowisko akademickie trzeba zaangażować na rzecz stworzenia inspirującej i mobilizującej społeczeństwo wizji rozwoju kraju. </a:t>
            </a:r>
            <a:r>
              <a:rPr lang="pl-PL" b="1" dirty="0"/>
              <a:t>Na to pieniądze muszą się znaleźć, bo to jest inwestycja w lepszą Polskę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cap="small" dirty="0"/>
              <a:t>Uwaga </a:t>
            </a:r>
            <a:r>
              <a:rPr lang="pl-PL" sz="3600" b="1" cap="small" dirty="0" smtClean="0"/>
              <a:t>końcowa</a:t>
            </a:r>
            <a:endParaRPr lang="pl-PL" sz="3600" b="1" cap="smal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2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cap="small" dirty="0"/>
              <a:t>Stan </a:t>
            </a:r>
            <a:r>
              <a:rPr lang="pl-PL" sz="2800" b="1" cap="small" dirty="0" smtClean="0"/>
              <a:t>studentów cd.</a:t>
            </a:r>
            <a:endParaRPr lang="pl-PL" sz="2800" cap="smal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5288954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Fig. 1. </a:t>
            </a:r>
            <a:r>
              <a:rPr lang="pl-PL" sz="1400" dirty="0" smtClean="0"/>
              <a:t>Analiza dotacji budżetowej na działalność dydaktyczną w latach 2006-2014 na studenta/ucznia (w zł)</a:t>
            </a:r>
            <a:r>
              <a:rPr lang="pl-PL" sz="1400" baseline="30000" dirty="0" smtClean="0"/>
              <a:t>1</a:t>
            </a:r>
            <a:endParaRPr lang="pl-PL" sz="1400" baseline="30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29680" y="565253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W nawiasach podano realne (tj. uwzględniające inflację) wzrosty dotacji </a:t>
            </a:r>
            <a:r>
              <a:rPr lang="pl-PL" sz="1600" dirty="0" smtClean="0"/>
              <a:t>w uczelniach w </a:t>
            </a:r>
            <a:r>
              <a:rPr lang="pl-PL" sz="1600" dirty="0"/>
              <a:t>r</a:t>
            </a:r>
            <a:r>
              <a:rPr lang="pl-PL" sz="1600" dirty="0" smtClean="0"/>
              <a:t>oku 2014 </a:t>
            </a:r>
            <a:r>
              <a:rPr lang="pl-PL" sz="1600" dirty="0"/>
              <a:t>w stosunku do 2006 </a:t>
            </a:r>
            <a:r>
              <a:rPr lang="pl-PL" sz="1600" dirty="0" smtClean="0"/>
              <a:t>roku, a dla szkół w stosunku do 2010 roku.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9680" y="6335742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baseline="30000" dirty="0" smtClean="0"/>
              <a:t>1</a:t>
            </a:r>
            <a:r>
              <a:rPr lang="pl-PL" sz="1100" i="1" dirty="0" smtClean="0"/>
              <a:t> Opracowanie własne na podstawie danych ze sprawozdań z wykonania budżetu państwa z lat 2006-2014 oraz GUS</a:t>
            </a:r>
            <a:endParaRPr lang="pl-PL" sz="1100" i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3</a:t>
            </a:fld>
            <a:endParaRPr lang="pl-PL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94508"/>
              </p:ext>
            </p:extLst>
          </p:nvPr>
        </p:nvGraphicFramePr>
        <p:xfrm>
          <a:off x="251520" y="1207490"/>
          <a:ext cx="8640960" cy="408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3528" y="836712"/>
            <a:ext cx="1224136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l-PL" sz="1000" b="1" i="0" u="none" strike="noStrike" baseline="0" dirty="0" smtClean="0">
                <a:solidFill>
                  <a:srgbClr val="000000"/>
                </a:solidFill>
                <a:latin typeface="Calibri"/>
              </a:rPr>
              <a:t>Dotacja</a:t>
            </a:r>
            <a:r>
              <a:rPr lang="pl-PL" sz="1000" b="1" i="0" u="none" strike="noStrike" dirty="0" smtClean="0">
                <a:solidFill>
                  <a:srgbClr val="000000"/>
                </a:solidFill>
                <a:latin typeface="Calibri"/>
              </a:rPr>
              <a:t> na studenta/ucznia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697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78098"/>
          </a:xfrm>
        </p:spPr>
        <p:txBody>
          <a:bodyPr/>
          <a:lstStyle/>
          <a:p>
            <a:r>
              <a:rPr lang="pl-PL" b="1" cap="small" dirty="0" smtClean="0"/>
              <a:t>Pogoń za studentem</a:t>
            </a:r>
            <a:endParaRPr lang="pl-PL" cap="smal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553581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Największy realny wzrost dotacji miał miejsce w akademiach wojskowych o 118%, potem w PWSZ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o </a:t>
            </a:r>
            <a:r>
              <a:rPr lang="pl-PL" sz="1600" dirty="0"/>
              <a:t>91%, a w akademiach pedagogicznych o 44%. Największy spadek odnotowały AWF </a:t>
            </a:r>
            <a:r>
              <a:rPr lang="pl-PL" sz="1600"/>
              <a:t>o </a:t>
            </a:r>
            <a:r>
              <a:rPr lang="pl-PL" sz="1600" smtClean="0"/>
              <a:t>27%.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4874" y="4797152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Fig. 2. </a:t>
            </a:r>
            <a:r>
              <a:rPr lang="pl-PL" sz="1400" dirty="0" smtClean="0"/>
              <a:t>Relacja między realną zmianą dotacji podmiotowej na działalność dydaktyczną w przeliczeniu na jednego studenta studiów stacjonarnych (uwzględnia inflację) a zmianą liczby studentów studiów stacjonarnych  </a:t>
            </a:r>
            <a:br>
              <a:rPr lang="pl-PL" sz="1400" dirty="0" smtClean="0"/>
            </a:br>
            <a:r>
              <a:rPr lang="pl-PL" sz="1400" dirty="0" smtClean="0"/>
              <a:t>w  uczelniach publicznych (zmiany liczone w % 2014 do 2006)</a:t>
            </a:r>
            <a:r>
              <a:rPr lang="pl-PL" sz="1400" baseline="30000" dirty="0" smtClean="0"/>
              <a:t>2</a:t>
            </a:r>
            <a:endParaRPr lang="pl-PL" sz="1400" baseline="30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4874" y="6165304"/>
            <a:ext cx="807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i="1" baseline="30000" dirty="0" smtClean="0"/>
              <a:t>2</a:t>
            </a:r>
            <a:r>
              <a:rPr lang="pl-PL" sz="1100" i="1" dirty="0" smtClean="0"/>
              <a:t> </a:t>
            </a:r>
            <a:r>
              <a:rPr lang="pl-PL" sz="1100" i="1" dirty="0"/>
              <a:t>Opracowanie własne na podstawie publikacji </a:t>
            </a:r>
            <a:r>
              <a:rPr lang="pl-PL" sz="1100" i="1" dirty="0" smtClean="0"/>
              <a:t>„Szkoły </a:t>
            </a:r>
            <a:r>
              <a:rPr lang="pl-PL" sz="1100" i="1" dirty="0"/>
              <a:t>wyższe dane podstawowe” wg stanu na dzień 30.11 danego roku oraz </a:t>
            </a:r>
            <a:r>
              <a:rPr lang="pl-PL" sz="1100" i="1" dirty="0" err="1"/>
              <a:t>Obwieszczeń</a:t>
            </a:r>
            <a:r>
              <a:rPr lang="pl-PL" sz="1100" i="1" dirty="0"/>
              <a:t> Ministra Nauki i Szkolnictwa Wyższego w sprawie wykazu jednostek, którym przyznano dotacje podmiotowe w ustawowo określonym zakresie z części 38 „Szkolnictwo wyższe”</a:t>
            </a:r>
          </a:p>
          <a:p>
            <a:endParaRPr lang="pl-PL" sz="1100" i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4</a:t>
            </a:fld>
            <a:endParaRPr lang="pl-PL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789636"/>
              </p:ext>
            </p:extLst>
          </p:nvPr>
        </p:nvGraphicFramePr>
        <p:xfrm>
          <a:off x="179512" y="908720"/>
          <a:ext cx="88569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627784" y="908720"/>
            <a:ext cx="1584176" cy="77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l-PL" sz="1000" b="1" i="0" u="none" strike="noStrike" baseline="0" dirty="0">
                <a:solidFill>
                  <a:srgbClr val="000000"/>
                </a:solidFill>
                <a:latin typeface="Calibri"/>
              </a:rPr>
              <a:t>Realna zmiana dotacji </a:t>
            </a:r>
            <a:r>
              <a:rPr lang="pl-PL" sz="1000" b="1" i="0" u="none" strike="noStrike" baseline="0" dirty="0" smtClean="0">
                <a:solidFill>
                  <a:srgbClr val="000000"/>
                </a:solidFill>
                <a:latin typeface="Calibri"/>
              </a:rPr>
              <a:t>na </a:t>
            </a:r>
            <a:r>
              <a:rPr lang="pl-PL" sz="1000" b="1" i="0" u="none" strike="noStrike" baseline="0" dirty="0">
                <a:solidFill>
                  <a:srgbClr val="000000"/>
                </a:solidFill>
                <a:latin typeface="Calibri"/>
              </a:rPr>
              <a:t>działalność dydaktyczną </a:t>
            </a:r>
            <a:r>
              <a:rPr lang="pl-PL" sz="1000" b="1" i="0" u="none" strike="noStrike" baseline="0" dirty="0" smtClean="0">
                <a:solidFill>
                  <a:srgbClr val="000000"/>
                </a:solidFill>
                <a:latin typeface="Calibri"/>
              </a:rPr>
              <a:t>na studenta </a:t>
            </a:r>
            <a:r>
              <a:rPr lang="pl-PL" sz="1000" b="1" i="0" u="none" strike="noStrike" baseline="0" dirty="0">
                <a:solidFill>
                  <a:srgbClr val="000000"/>
                </a:solidFill>
                <a:latin typeface="Calibri"/>
              </a:rPr>
              <a:t>studiów </a:t>
            </a:r>
            <a:r>
              <a:rPr lang="pl-PL" sz="1000" b="1" i="0" u="none" strike="noStrike" baseline="0" dirty="0" smtClean="0">
                <a:solidFill>
                  <a:srgbClr val="000000"/>
                </a:solidFill>
                <a:latin typeface="Calibri"/>
              </a:rPr>
              <a:t>stacjonarnych</a:t>
            </a:r>
            <a:endParaRPr lang="pl-PL" sz="10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157806" y="3873110"/>
            <a:ext cx="1800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l-PL" sz="1000" b="1" i="0" u="none" strike="noStrike" baseline="0" dirty="0">
                <a:solidFill>
                  <a:srgbClr val="000000"/>
                </a:solidFill>
                <a:latin typeface="Calibri"/>
              </a:rPr>
              <a:t>Zmiana liczby studentów studiów stacjonarnych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4774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>
            <a:normAutofit/>
          </a:bodyPr>
          <a:lstStyle/>
          <a:p>
            <a:r>
              <a:rPr lang="pl-PL" sz="2800" b="1" cap="small" dirty="0" smtClean="0"/>
              <a:t>Pogoń za studentem cd.</a:t>
            </a:r>
            <a:endParaRPr lang="pl-PL" sz="2800" cap="smal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204612"/>
              </p:ext>
            </p:extLst>
          </p:nvPr>
        </p:nvGraphicFramePr>
        <p:xfrm>
          <a:off x="455649" y="620689"/>
          <a:ext cx="858084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228774" y="620688"/>
            <a:ext cx="151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dirty="0">
                <a:solidFill>
                  <a:srgbClr val="000000"/>
                </a:solidFill>
              </a:rPr>
              <a:t>Realna zmiana dotacji </a:t>
            </a:r>
            <a:r>
              <a:rPr lang="pl-PL" sz="1000" b="1" dirty="0" smtClean="0">
                <a:solidFill>
                  <a:srgbClr val="000000"/>
                </a:solidFill>
              </a:rPr>
              <a:t>na działalność dydaktyczną na studenta </a:t>
            </a:r>
            <a:r>
              <a:rPr lang="pl-PL" sz="1000" b="1" dirty="0">
                <a:solidFill>
                  <a:srgbClr val="000000"/>
                </a:solidFill>
              </a:rPr>
              <a:t>studiów </a:t>
            </a:r>
            <a:r>
              <a:rPr lang="pl-PL" sz="1000" b="1" dirty="0" smtClean="0">
                <a:solidFill>
                  <a:srgbClr val="000000"/>
                </a:solidFill>
              </a:rPr>
              <a:t>stacjonarnych</a:t>
            </a:r>
            <a:endParaRPr lang="pl-PL" sz="1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28474" y="4398120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Fig. 3.  </a:t>
            </a:r>
            <a:r>
              <a:rPr lang="pl-PL" sz="1400" dirty="0" smtClean="0"/>
              <a:t>Relacja między realną zmianą dotacji podmiotowej na działalność dydaktyczną w przeliczeniu na jednego studenta studiów stacjonarnych (uwzględnia inflację), a zmianą liczby studentów studiów stacjonarnych  w uczelniach niepublicznych (zmiany liczone w % w 2014 w stosunku do 2006)</a:t>
            </a:r>
            <a:r>
              <a:rPr lang="pl-PL" sz="1400" baseline="30000" dirty="0" smtClean="0"/>
              <a:t>3</a:t>
            </a:r>
            <a:endParaRPr lang="pl-PL" sz="1400" baseline="30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5050" y="5155966"/>
            <a:ext cx="7933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Tak „działa” algorytm wg którego wysokość dotacji tylko w 12,25% zależy  wprost od liczby </a:t>
            </a:r>
            <a:r>
              <a:rPr lang="pl-PL" sz="1600" dirty="0" smtClean="0"/>
              <a:t>studentów. W </a:t>
            </a:r>
            <a:r>
              <a:rPr lang="pl-PL" sz="1600" dirty="0"/>
              <a:t>rezultacie im bardziej uczelnia zwiększała liczbę studentów </a:t>
            </a:r>
            <a:r>
              <a:rPr lang="pl-PL" sz="1600" dirty="0" smtClean="0"/>
              <a:t>studiów </a:t>
            </a:r>
            <a:r>
              <a:rPr lang="pl-PL" sz="1600" dirty="0"/>
              <a:t>stacjonarnych tym mocniej spadała dotacja na studenta(!)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00535" y="6007231"/>
            <a:ext cx="807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i="1" baseline="30000" dirty="0" smtClean="0"/>
              <a:t>3</a:t>
            </a:r>
            <a:r>
              <a:rPr lang="pl-PL" sz="1100" i="1" dirty="0" smtClean="0"/>
              <a:t> </a:t>
            </a:r>
            <a:r>
              <a:rPr lang="pl-PL" sz="1100" i="1" dirty="0"/>
              <a:t>Opracowanie własne na podstawie publikacji „szkoły wyższe dane podstawowe” wg stanu na dzień 30.11 danego roku oraz </a:t>
            </a:r>
            <a:r>
              <a:rPr lang="pl-PL" sz="1100" i="1" dirty="0" err="1"/>
              <a:t>Obwieszczeń</a:t>
            </a:r>
            <a:r>
              <a:rPr lang="pl-PL" sz="1100" i="1" dirty="0"/>
              <a:t> Ministra Nauki i Szkolnictwa Wyższego w sprawie wykazu jednostek, którym przyznano dotacje podmiotowe w ustawowo określonym zakresie z części 38 „Szkolnictwo wyższe”</a:t>
            </a:r>
          </a:p>
          <a:p>
            <a:endParaRPr lang="pl-PL" sz="1100" i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4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911216"/>
              </p:ext>
            </p:extLst>
          </p:nvPr>
        </p:nvGraphicFramePr>
        <p:xfrm>
          <a:off x="4572001" y="813948"/>
          <a:ext cx="414625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4464496" cy="29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1208" y="3789040"/>
            <a:ext cx="829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Fig. 4</a:t>
            </a:r>
            <a:r>
              <a:rPr lang="pl-PL" sz="1200" dirty="0" smtClean="0"/>
              <a:t>. Relacja </a:t>
            </a:r>
            <a:r>
              <a:rPr lang="pl-PL" sz="1200" dirty="0"/>
              <a:t>między realną zmianą dotacji podmiotowej na działalność </a:t>
            </a:r>
            <a:r>
              <a:rPr lang="pl-PL" sz="1200" dirty="0" smtClean="0"/>
              <a:t>dydaktyczną w </a:t>
            </a:r>
            <a:r>
              <a:rPr lang="pl-PL" sz="1200" dirty="0"/>
              <a:t>przeliczeniu na jednego studenta studiów stacjonarnych (uwzględnia inflację) a zmianą liczby studentów studiów </a:t>
            </a:r>
            <a:r>
              <a:rPr lang="pl-PL" sz="1200" dirty="0" smtClean="0"/>
              <a:t>niestacjonarnych:</a:t>
            </a:r>
            <a:endParaRPr lang="pl-PL" sz="1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1208" y="6545562"/>
            <a:ext cx="720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baseline="30000" dirty="0" smtClean="0"/>
              <a:t>4</a:t>
            </a:r>
            <a:r>
              <a:rPr lang="pl-PL" sz="1100" i="1" dirty="0" smtClean="0"/>
              <a:t> Tadeusz </a:t>
            </a:r>
            <a:r>
              <a:rPr lang="pl-PL" sz="1100" i="1" dirty="0" err="1" smtClean="0"/>
              <a:t>Pomianek</a:t>
            </a:r>
            <a:r>
              <a:rPr lang="pl-PL" sz="1100" i="1" dirty="0" smtClean="0"/>
              <a:t>, Dywersyfikacja źródeł przychodów, a nie pogoń za studentem, Kongres Kultury Akademickiej 2014</a:t>
            </a:r>
            <a:endParaRPr lang="pl-PL" sz="1100" i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57200" y="4462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cap="small" dirty="0" smtClean="0"/>
              <a:t>Pogoń za studentem cd.</a:t>
            </a:r>
            <a:endParaRPr lang="pl-PL" sz="2800" cap="smal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7200" y="4510772"/>
            <a:ext cx="8363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itchFamily="34" charset="0"/>
              <a:buChar char="•"/>
            </a:pPr>
            <a:r>
              <a:rPr lang="pl-PL" sz="1600" dirty="0"/>
              <a:t>W 2012 roku w </a:t>
            </a:r>
            <a:r>
              <a:rPr lang="pl-PL" sz="1600" dirty="0" smtClean="0"/>
              <a:t>ćwiartce</a:t>
            </a:r>
            <a:r>
              <a:rPr lang="pl-PL" sz="1600" dirty="0"/>
              <a:t>, która oznaczała podwójny spadek mieści się zdecydowana większość uczelni publicznych. Tu są przede wszystkim uczelnie z kłopotami </a:t>
            </a:r>
            <a:r>
              <a:rPr lang="pl-PL" sz="1600" dirty="0" smtClean="0"/>
              <a:t>finansowymi.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pl-PL" sz="1600" dirty="0" smtClean="0"/>
              <a:t>Sytuację </a:t>
            </a:r>
            <a:r>
              <a:rPr lang="pl-PL" sz="1600" dirty="0"/>
              <a:t>finansową czołowych uczelni poprawiły przychody z grantów naukowo-dydaktycznych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dotacji na działalność statutową. W 2012 roku 10 szkół wyższych (7 uniwersytetów i 3 uczelnie </a:t>
            </a:r>
            <a:r>
              <a:rPr lang="pl-PL" sz="1600" dirty="0" smtClean="0"/>
              <a:t>techniczne) </a:t>
            </a:r>
            <a:r>
              <a:rPr lang="pl-PL" sz="1600" dirty="0"/>
              <a:t>z tych źródeł pozyskało ponad 680 mln zł, czyli </a:t>
            </a:r>
            <a:r>
              <a:rPr lang="pl-PL" sz="1600" dirty="0" smtClean="0"/>
              <a:t>ponad 200 </a:t>
            </a:r>
            <a:r>
              <a:rPr lang="pl-PL" sz="1600" dirty="0"/>
              <a:t>mln zł </a:t>
            </a:r>
            <a:r>
              <a:rPr lang="pl-PL" sz="1600" dirty="0" smtClean="0"/>
              <a:t>narzutów.</a:t>
            </a:r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pl-PL" sz="1600" dirty="0" smtClean="0"/>
              <a:t>Względna </a:t>
            </a:r>
            <a:r>
              <a:rPr lang="pl-PL" sz="1600" dirty="0"/>
              <a:t>poprawa sytuacji w 2014 roku, to efekt dodatkowych środków na podwyżki wynagrodzeń (w 2013 0,9 mld zł i kolejny 0,95 mld w 2014 roku). Jednakże dotacja na pozostałe koszty procesu dydaktycznego istotnie nie wzrosła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10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F7DBB2A-1FC3-4054-A3BF-41838FA5F484}" type="slidenum">
              <a:rPr lang="pl-PL" smtClean="0"/>
              <a:t>6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57200" y="4221088"/>
            <a:ext cx="3610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(zmiany liczone w % 2012 do </a:t>
            </a:r>
            <a:r>
              <a:rPr lang="pl-PL" sz="1200" dirty="0" smtClean="0"/>
              <a:t>2006)</a:t>
            </a:r>
            <a:r>
              <a:rPr lang="pl-PL" sz="1200" baseline="30000" dirty="0" smtClean="0"/>
              <a:t>4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107515" y="4221088"/>
            <a:ext cx="3610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(zmiany liczone w </a:t>
            </a:r>
            <a:r>
              <a:rPr lang="pl-PL" sz="1200" dirty="0" smtClean="0"/>
              <a:t>% w </a:t>
            </a:r>
            <a:r>
              <a:rPr lang="pl-PL" sz="1200" dirty="0"/>
              <a:t>2014 do 2006)</a:t>
            </a:r>
          </a:p>
        </p:txBody>
      </p:sp>
      <p:sp>
        <p:nvSpPr>
          <p:cNvPr id="8" name="Elipsa 7"/>
          <p:cNvSpPr/>
          <p:nvPr/>
        </p:nvSpPr>
        <p:spPr>
          <a:xfrm>
            <a:off x="457201" y="2636912"/>
            <a:ext cx="2170584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5076056" y="1421486"/>
            <a:ext cx="2304256" cy="135944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4067944" y="764704"/>
            <a:ext cx="151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solidFill>
                  <a:srgbClr val="000000"/>
                </a:solidFill>
              </a:rPr>
              <a:t>Realna zmiana dotacji </a:t>
            </a:r>
            <a:r>
              <a:rPr lang="pl-PL" sz="800" b="1" dirty="0" smtClean="0">
                <a:solidFill>
                  <a:srgbClr val="000000"/>
                </a:solidFill>
              </a:rPr>
              <a:t>na działalność dydaktyczną na studenta </a:t>
            </a:r>
            <a:r>
              <a:rPr lang="pl-PL" sz="800" b="1" dirty="0">
                <a:solidFill>
                  <a:srgbClr val="000000"/>
                </a:solidFill>
              </a:rPr>
              <a:t>studiów </a:t>
            </a:r>
            <a:r>
              <a:rPr lang="pl-PL" sz="800" b="1" dirty="0" smtClean="0">
                <a:solidFill>
                  <a:srgbClr val="000000"/>
                </a:solidFill>
              </a:rPr>
              <a:t>stacjonarnych</a:t>
            </a:r>
            <a:endParaRPr lang="pl-PL" sz="800" dirty="0"/>
          </a:p>
        </p:txBody>
      </p:sp>
      <p:sp>
        <p:nvSpPr>
          <p:cNvPr id="18" name="pole tekstowe 1"/>
          <p:cNvSpPr txBox="1"/>
          <p:nvPr/>
        </p:nvSpPr>
        <p:spPr>
          <a:xfrm>
            <a:off x="3596563" y="2348880"/>
            <a:ext cx="1983549" cy="3379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l-PL" sz="800" b="1" dirty="0">
                <a:solidFill>
                  <a:srgbClr val="000000"/>
                </a:solidFill>
              </a:rPr>
              <a:t>Zmiana liczby studentów </a:t>
            </a:r>
            <a:r>
              <a:rPr lang="pl-PL" sz="800" b="1" dirty="0" smtClean="0">
                <a:solidFill>
                  <a:srgbClr val="000000"/>
                </a:solidFill>
              </a:rPr>
              <a:t/>
            </a:r>
            <a:br>
              <a:rPr lang="pl-PL" sz="800" b="1" dirty="0" smtClean="0">
                <a:solidFill>
                  <a:srgbClr val="000000"/>
                </a:solidFill>
              </a:rPr>
            </a:br>
            <a:r>
              <a:rPr lang="pl-PL" sz="800" b="1" dirty="0" smtClean="0">
                <a:solidFill>
                  <a:srgbClr val="000000"/>
                </a:solidFill>
              </a:rPr>
              <a:t>studiów niestacjonarnych</a:t>
            </a:r>
            <a:endParaRPr lang="pl-PL" sz="800" dirty="0" smtClean="0"/>
          </a:p>
          <a:p>
            <a:endParaRPr lang="pl-PL" sz="800" dirty="0"/>
          </a:p>
        </p:txBody>
      </p:sp>
      <p:sp>
        <p:nvSpPr>
          <p:cNvPr id="19" name="pole tekstowe 1"/>
          <p:cNvSpPr txBox="1"/>
          <p:nvPr/>
        </p:nvSpPr>
        <p:spPr>
          <a:xfrm>
            <a:off x="7884368" y="2492896"/>
            <a:ext cx="1440160" cy="3379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l-PL" sz="800" b="1" dirty="0">
                <a:solidFill>
                  <a:srgbClr val="000000"/>
                </a:solidFill>
              </a:rPr>
              <a:t>Zmiana liczby studentów </a:t>
            </a:r>
            <a:r>
              <a:rPr lang="pl-PL" sz="800" b="1" dirty="0" smtClean="0">
                <a:solidFill>
                  <a:srgbClr val="000000"/>
                </a:solidFill>
              </a:rPr>
              <a:t/>
            </a:r>
            <a:br>
              <a:rPr lang="pl-PL" sz="800" b="1" dirty="0" smtClean="0">
                <a:solidFill>
                  <a:srgbClr val="000000"/>
                </a:solidFill>
              </a:rPr>
            </a:br>
            <a:r>
              <a:rPr lang="pl-PL" sz="800" b="1" dirty="0" smtClean="0">
                <a:solidFill>
                  <a:srgbClr val="000000"/>
                </a:solidFill>
              </a:rPr>
              <a:t>studiów niestacjonarnych</a:t>
            </a:r>
            <a:endParaRPr lang="pl-PL" sz="800" dirty="0" smtClean="0"/>
          </a:p>
          <a:p>
            <a:endParaRPr lang="pl-PL" sz="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11778"/>
            <a:ext cx="1624203" cy="7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476874437"/>
              </p:ext>
            </p:extLst>
          </p:nvPr>
        </p:nvGraphicFramePr>
        <p:xfrm>
          <a:off x="0" y="44624"/>
          <a:ext cx="9144000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F7DBB2A-1FC3-4054-A3BF-41838FA5F484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535231"/>
              </p:ext>
            </p:extLst>
          </p:nvPr>
        </p:nvGraphicFramePr>
        <p:xfrm>
          <a:off x="539552" y="1268760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1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5229200"/>
            <a:ext cx="8712968" cy="7200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kumimoji="0" lang="en-US" alt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 2013 roku przychody szkół wyższych wyniosły 21,13 mld zł, w tym uczelnie publiczne 18,43 mld zł.</a:t>
            </a:r>
            <a:endParaRPr kumimoji="0" lang="en-US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lang="pl-PL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6445" y="4839543"/>
            <a:ext cx="6211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anose="020B0604020202020204" pitchFamily="34" charset="0"/>
              </a:rPr>
              <a:t>Fig. 6. </a:t>
            </a:r>
            <a:r>
              <a:rPr kumimoji="0" lang="pl-PL" altLang="pl-PL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anose="020B0604020202020204" pitchFamily="34" charset="0"/>
              </a:rPr>
              <a:t>Wydatki na szkolnictwo wyższe wyrażone jako procent PKB (</a:t>
            </a:r>
            <a:r>
              <a:rPr kumimoji="0" lang="pl-PL" altLang="pl-PL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anose="020B0604020202020204" pitchFamily="34" charset="0"/>
              </a:rPr>
              <a:t>2011)</a:t>
            </a:r>
            <a:r>
              <a:rPr kumimoji="0" lang="pl-PL" altLang="pl-PL" sz="12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anose="020B0604020202020204" pitchFamily="34" charset="0"/>
              </a:rPr>
              <a:t>6</a:t>
            </a:r>
            <a:endParaRPr kumimoji="0" lang="pl-PL" altLang="pl-PL" sz="120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5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b="6117"/>
          <a:stretch>
            <a:fillRect/>
          </a:stretch>
        </p:blipFill>
        <p:spPr bwMode="auto">
          <a:xfrm>
            <a:off x="107504" y="908720"/>
            <a:ext cx="8928992" cy="39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6376458"/>
            <a:ext cx="23920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100" i="1" baseline="30000" dirty="0" smtClean="0">
                <a:ea typeface="Calibri" pitchFamily="34" charset="0"/>
                <a:cs typeface="Times New Roman" pitchFamily="18" charset="0"/>
              </a:rPr>
              <a:t>6</a:t>
            </a:r>
            <a:r>
              <a:rPr lang="pl-PL" altLang="pl-PL" sz="11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cs typeface="Arial"/>
              </a:rPr>
              <a:t>OECD (201</a:t>
            </a:r>
            <a:r>
              <a:rPr lang="pl-PL" sz="1100" i="1" dirty="0">
                <a:solidFill>
                  <a:srgbClr val="000000"/>
                </a:solidFill>
                <a:cs typeface="Arial"/>
              </a:rPr>
              <a:t>3</a:t>
            </a:r>
            <a:r>
              <a:rPr lang="en-US" sz="1100" i="1" dirty="0">
                <a:solidFill>
                  <a:srgbClr val="000000"/>
                </a:solidFill>
                <a:cs typeface="Arial"/>
              </a:rPr>
              <a:t>), Education at a </a:t>
            </a:r>
            <a:r>
              <a:rPr lang="en-US" sz="1100" i="1" dirty="0" smtClean="0">
                <a:solidFill>
                  <a:srgbClr val="000000"/>
                </a:solidFill>
                <a:cs typeface="Arial"/>
              </a:rPr>
              <a:t>Glance</a:t>
            </a:r>
            <a:r>
              <a:rPr lang="pl-PL" sz="1100" i="1" dirty="0" smtClean="0">
                <a:solidFill>
                  <a:srgbClr val="000000"/>
                </a:solidFill>
                <a:cs typeface="Arial"/>
              </a:rPr>
              <a:t>.</a:t>
            </a:r>
            <a:endParaRPr kumimoji="0" lang="pl-PL" alt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pole tekstowe 1"/>
          <p:cNvSpPr txBox="1"/>
          <p:nvPr/>
        </p:nvSpPr>
        <p:spPr>
          <a:xfrm>
            <a:off x="791596" y="116632"/>
            <a:ext cx="7560808" cy="11521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cap="small" dirty="0" smtClean="0"/>
              <a:t>Finansowanie szkolnictwa wyższego </a:t>
            </a:r>
            <a:br>
              <a:rPr lang="pl-PL" sz="2800" b="1" cap="small" dirty="0" smtClean="0"/>
            </a:br>
            <a:r>
              <a:rPr lang="pl-PL" sz="2800" b="1" cap="small" dirty="0" smtClean="0"/>
              <a:t>w Polsce i wybranych krajach cd.</a:t>
            </a:r>
            <a:endParaRPr lang="pl-PL" sz="2800" b="1" cap="smal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5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616855280"/>
              </p:ext>
            </p:extLst>
          </p:nvPr>
        </p:nvGraphicFramePr>
        <p:xfrm>
          <a:off x="-13676" y="116632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1"/>
          <p:cNvSpPr txBox="1"/>
          <p:nvPr/>
        </p:nvSpPr>
        <p:spPr>
          <a:xfrm>
            <a:off x="791596" y="116632"/>
            <a:ext cx="7560808" cy="11521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cap="small" dirty="0" smtClean="0"/>
              <a:t>Finansowanie szkolnictwa wyższego </a:t>
            </a:r>
            <a:br>
              <a:rPr lang="pl-PL" sz="2800" b="1" cap="small" dirty="0" smtClean="0"/>
            </a:br>
            <a:r>
              <a:rPr lang="pl-PL" sz="2800" b="1" cap="small" dirty="0" smtClean="0"/>
              <a:t>w Polsce i wybranych krajach cd.</a:t>
            </a:r>
            <a:endParaRPr lang="pl-PL" sz="2800" b="1" cap="smal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B2A-1FC3-4054-A3BF-41838FA5F484}" type="slidenum">
              <a:rPr lang="pl-PL" smtClean="0"/>
              <a:t>9</a:t>
            </a:fld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6381328"/>
            <a:ext cx="27126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100" i="1" baseline="30000" dirty="0" smtClean="0">
                <a:ea typeface="Calibri" pitchFamily="34" charset="0"/>
                <a:cs typeface="Times New Roman" pitchFamily="18" charset="0"/>
              </a:rPr>
              <a:t>7</a:t>
            </a:r>
            <a:r>
              <a:rPr lang="pl-PL" altLang="pl-PL" sz="1100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cs typeface="Arial"/>
              </a:rPr>
              <a:t>OECD (</a:t>
            </a:r>
            <a:r>
              <a:rPr lang="en-US" sz="1100" i="1" dirty="0" smtClean="0">
                <a:solidFill>
                  <a:srgbClr val="000000"/>
                </a:solidFill>
                <a:cs typeface="Arial"/>
              </a:rPr>
              <a:t>201</a:t>
            </a:r>
            <a:r>
              <a:rPr lang="pl-PL" sz="1100" i="1" dirty="0" smtClean="0">
                <a:solidFill>
                  <a:srgbClr val="000000"/>
                </a:solidFill>
                <a:cs typeface="Arial"/>
              </a:rPr>
              <a:t>4</a:t>
            </a:r>
            <a:r>
              <a:rPr lang="en-US" sz="1100" i="1" dirty="0" smtClean="0">
                <a:solidFill>
                  <a:srgbClr val="000000"/>
                </a:solidFill>
                <a:cs typeface="Arial"/>
              </a:rPr>
              <a:t>), </a:t>
            </a:r>
            <a:r>
              <a:rPr lang="en-US" sz="1100" i="1" dirty="0">
                <a:solidFill>
                  <a:srgbClr val="000000"/>
                </a:solidFill>
                <a:cs typeface="Arial"/>
              </a:rPr>
              <a:t>Education at a </a:t>
            </a:r>
            <a:r>
              <a:rPr lang="en-US" sz="1100" i="1" dirty="0" smtClean="0">
                <a:solidFill>
                  <a:srgbClr val="000000"/>
                </a:solidFill>
                <a:cs typeface="Arial"/>
              </a:rPr>
              <a:t>Glance</a:t>
            </a:r>
            <a:r>
              <a:rPr lang="pl-PL" sz="1100" i="1" dirty="0" smtClean="0">
                <a:solidFill>
                  <a:srgbClr val="000000"/>
                </a:solidFill>
                <a:cs typeface="Arial"/>
              </a:rPr>
              <a:t> 2014.</a:t>
            </a:r>
            <a:endParaRPr kumimoji="0" lang="pl-PL" alt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2A14E3032373418EBC8D27EC2AB6E5" ma:contentTypeVersion="1" ma:contentTypeDescription="Utwórz nowy dokument." ma:contentTypeScope="" ma:versionID="9291174ba1e17d33db8f9d588c6078fe">
  <xsd:schema xmlns:xsd="http://www.w3.org/2001/XMLSchema" xmlns:p="http://schemas.microsoft.com/office/2006/metadata/properties" xmlns:ns1="http://schemas.microsoft.com/sharepoint/v3" xmlns:ns2="9c65cb73-599d-4c42-b959-2974fafc73a2" targetNamespace="http://schemas.microsoft.com/office/2006/metadata/properties" ma:root="true" ma:fieldsID="d7ed9addc02fa4ef5279fa8349138046" ns1:_="" ns2:_="">
    <xsd:import namespace="http://schemas.microsoft.com/sharepoint/v3"/>
    <xsd:import namespace="9c65cb73-599d-4c42-b959-2974fafc73a2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9" nillable="true" ma:displayName="Planowana data rozpoczęcia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Planowana data zakończenia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9c65cb73-599d-4c42-b959-2974fafc73a2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 ma:readOnly="true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 xmlns="9c65cb73-599d-4c42-b959-2974fafc73a2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5D2268-33AB-41C6-AA87-6C425ED26354}"/>
</file>

<file path=customXml/itemProps2.xml><?xml version="1.0" encoding="utf-8"?>
<ds:datastoreItem xmlns:ds="http://schemas.openxmlformats.org/officeDocument/2006/customXml" ds:itemID="{AF6E7AC2-AA04-4F5F-B475-29A9C39C261F}"/>
</file>

<file path=customXml/itemProps3.xml><?xml version="1.0" encoding="utf-8"?>
<ds:datastoreItem xmlns:ds="http://schemas.openxmlformats.org/officeDocument/2006/customXml" ds:itemID="{DC5BCE8B-AC97-4DCE-B45E-0244B2DC312C}"/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2139</Words>
  <Application>Microsoft Office PowerPoint</Application>
  <PresentationFormat>Pokaz na ekranie (4:3)</PresentationFormat>
  <Paragraphs>313</Paragraphs>
  <Slides>24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Finansowanie kształcenia w szkołach wyższych - stan i konieczne zmiany</vt:lpstr>
      <vt:lpstr>Tytułem wstępu</vt:lpstr>
      <vt:lpstr>Stan studentów cd.</vt:lpstr>
      <vt:lpstr>Pogoń za studentem</vt:lpstr>
      <vt:lpstr>Pogoń za studentem cd.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przychodów szkół wyższych</vt:lpstr>
      <vt:lpstr>Prezentacja programu PowerPoint</vt:lpstr>
      <vt:lpstr>Propozycja zmiany systemu finansowania kształcenia w szkołach wyższych</vt:lpstr>
      <vt:lpstr>Propozycja zmiany systemu finansowania kształcenia  w szkołach wyższych cd.</vt:lpstr>
      <vt:lpstr>Propozycja zmiany systemu finansowania kształcenia  w szkołach wyższych cd.</vt:lpstr>
      <vt:lpstr>Propozycja zmiany systemu finansowania kształcenia  w szkołach wyższych cd.</vt:lpstr>
      <vt:lpstr>Składnik zrównoważonego rozwoju, składnik dostępności kadry - 2 mutacje, składnik proporcjonalnego rozwoju</vt:lpstr>
      <vt:lpstr>Propozycja zmiany systemu finansowania kształcenia  w szkołach wyższych cd.</vt:lpstr>
      <vt:lpstr>Propozycja zmiany systemu finansowania kształcenia  w szkołach wyższych cd.</vt:lpstr>
      <vt:lpstr>Propozycja zmiany systemu finansowania kształcenia  w szkołach wyższych cd.</vt:lpstr>
      <vt:lpstr>Prezentacja programu PowerPoint</vt:lpstr>
      <vt:lpstr>Rekomendacje</vt:lpstr>
      <vt:lpstr>Rekomendacje cd.</vt:lpstr>
      <vt:lpstr>Uwaga końcowa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Piela Rafał</dc:creator>
  <cp:lastModifiedBy>Krzysztof Bundyra</cp:lastModifiedBy>
  <cp:revision>192</cp:revision>
  <cp:lastPrinted>2015-10-07T10:09:15Z</cp:lastPrinted>
  <dcterms:created xsi:type="dcterms:W3CDTF">2015-10-05T18:27:09Z</dcterms:created>
  <dcterms:modified xsi:type="dcterms:W3CDTF">2015-10-13T13:11:34Z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0x0101005C2A14E3032373418EBC8D27EC2AB6E5</vt:lpwstr>
  </property>
</Properties>
</file>