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58" r:id="rId3"/>
    <p:sldId id="260" r:id="rId4"/>
    <p:sldId id="262" r:id="rId5"/>
    <p:sldId id="263" r:id="rId6"/>
    <p:sldId id="265" r:id="rId7"/>
    <p:sldId id="266" r:id="rId8"/>
    <p:sldId id="267" r:id="rId9"/>
    <p:sldId id="304" r:id="rId10"/>
    <p:sldId id="271" r:id="rId11"/>
    <p:sldId id="268" r:id="rId12"/>
    <p:sldId id="269" r:id="rId13"/>
    <p:sldId id="270" r:id="rId14"/>
    <p:sldId id="303" r:id="rId15"/>
    <p:sldId id="274" r:id="rId16"/>
    <p:sldId id="272" r:id="rId17"/>
    <p:sldId id="273" r:id="rId18"/>
    <p:sldId id="275" r:id="rId19"/>
    <p:sldId id="302" r:id="rId20"/>
    <p:sldId id="276" r:id="rId21"/>
    <p:sldId id="278" r:id="rId22"/>
    <p:sldId id="277" r:id="rId23"/>
    <p:sldId id="257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2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B4E1-78A5-4751-B124-B587C1847C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CB56-A44F-4EDD-8C58-DE2DC78C1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58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5CB56-A44F-4EDD-8C58-DE2DC78C14F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7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5CB56-A44F-4EDD-8C58-DE2DC78C14F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31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5CB56-A44F-4EDD-8C58-DE2DC78C14F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76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5CB56-A44F-4EDD-8C58-DE2DC78C14F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83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5CB56-A44F-4EDD-8C58-DE2DC78C14F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2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5CB56-A44F-4EDD-8C58-DE2DC78C14F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30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46851-C968-452B-B758-0F317194F808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6720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5CB56-A44F-4EDD-8C58-DE2DC78C14F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12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A494-3A97-47CA-B22A-9F2A5F3210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900-8665-4D7E-A74F-E5F9B9480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8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A494-3A97-47CA-B22A-9F2A5F3210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900-8665-4D7E-A74F-E5F9B9480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82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A494-3A97-47CA-B22A-9F2A5F3210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900-8665-4D7E-A74F-E5F9B9480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50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A494-3A97-47CA-B22A-9F2A5F3210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900-8665-4D7E-A74F-E5F9B9480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29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A494-3A97-47CA-B22A-9F2A5F3210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900-8665-4D7E-A74F-E5F9B9480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8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A494-3A97-47CA-B22A-9F2A5F3210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900-8665-4D7E-A74F-E5F9B9480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76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A494-3A97-47CA-B22A-9F2A5F3210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900-8665-4D7E-A74F-E5F9B9480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81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A494-3A97-47CA-B22A-9F2A5F3210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900-8665-4D7E-A74F-E5F9B9480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60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A494-3A97-47CA-B22A-9F2A5F3210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900-8665-4D7E-A74F-E5F9B9480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84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A494-3A97-47CA-B22A-9F2A5F3210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900-8665-4D7E-A74F-E5F9B9480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284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A494-3A97-47CA-B22A-9F2A5F3210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900-8665-4D7E-A74F-E5F9B9480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07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A494-3A97-47CA-B22A-9F2A5F321003}" type="datetimeFigureOut">
              <a:rPr lang="pl-PL" smtClean="0"/>
              <a:t>11.10.2021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8900-8665-4D7E-A74F-E5F9B9480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17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silka@wsiz.edu.p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lab.wsiz.pl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uslugi.wsiz.rzeszow.pl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bb.wsiz.pl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ka.wsiz.rzeszow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5.png"/><Relationship Id="rId5" Type="http://schemas.openxmlformats.org/officeDocument/2006/relationships/hyperlink" Target="https://print.wsiz.rzeszow.pl/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tionary.org/wiki/drukarka_laserow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udent.wsiz.rzeszow.p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siz.webex.com/webappng/sites/wsiz/dashboard/download" TargetMode="External"/><Relationship Id="rId2" Type="http://schemas.openxmlformats.org/officeDocument/2006/relationships/hyperlink" Target="https://wsiz.webex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121920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Calibri" pitchFamily="34" charset="0"/>
              </a:rPr>
              <a:t>SZKOLENIE INFORMATYCZNE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732240" y="2606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latin typeface="Calibri Light" pitchFamily="34" charset="0"/>
              </a:rPr>
              <a:t>wsiz.rzeszow.pl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805706"/>
            <a:ext cx="2733925" cy="537021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A80845E0-3CCF-417A-B859-385F1F3B0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568952" cy="3577952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bg1"/>
                </a:solidFill>
              </a:rPr>
              <a:t>Prowadzący: </a:t>
            </a:r>
            <a:r>
              <a:rPr lang="pl-PL" b="1" dirty="0">
                <a:solidFill>
                  <a:schemeClr val="bg1"/>
                </a:solidFill>
              </a:rPr>
              <a:t>mgr Piotr Siłka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pl-PL" b="1" dirty="0">
                <a:solidFill>
                  <a:schemeClr val="bg1"/>
                </a:solidFill>
              </a:rPr>
              <a:t>Kontakt: WSIiZ pokój nr </a:t>
            </a:r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</a:rPr>
              <a:t>24a</a:t>
            </a:r>
          </a:p>
          <a:p>
            <a:pPr>
              <a:lnSpc>
                <a:spcPct val="80000"/>
              </a:lnSpc>
            </a:pPr>
            <a:r>
              <a:rPr lang="pl-PL" altLang="pl-PL" b="1" dirty="0">
                <a:solidFill>
                  <a:schemeClr val="bg1"/>
                </a:solidFill>
              </a:rPr>
              <a:t> (Dział Logistyki Procesu Dydaktycznego) </a:t>
            </a:r>
            <a:endParaRPr lang="pl-PL" altLang="pl-PL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l-PL" altLang="pl-PL" b="1" dirty="0">
                <a:solidFill>
                  <a:schemeClr val="bg1"/>
                </a:solidFill>
              </a:rPr>
              <a:t>tel. 017 8661 200</a:t>
            </a:r>
          </a:p>
          <a:p>
            <a:pPr>
              <a:lnSpc>
                <a:spcPct val="80000"/>
              </a:lnSpc>
            </a:pPr>
            <a:r>
              <a:rPr lang="pl-PL" altLang="pl-PL" b="1" dirty="0">
                <a:solidFill>
                  <a:schemeClr val="bg1"/>
                </a:solidFill>
              </a:rPr>
              <a:t>e-mail: </a:t>
            </a:r>
            <a:r>
              <a:rPr lang="pl-PL" altLang="pl-PL" b="1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psilka@wsiz.edu.pl</a:t>
            </a:r>
            <a:endParaRPr lang="pl-PL" altLang="pl-PL" b="1" dirty="0">
              <a:solidFill>
                <a:srgbClr val="FFFF00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Pokój do konsultacji zdalnych na platformie </a:t>
            </a:r>
            <a:r>
              <a:rPr lang="pl-PL" dirty="0" err="1">
                <a:solidFill>
                  <a:schemeClr val="bg1"/>
                </a:solidFill>
              </a:rPr>
              <a:t>Webex</a:t>
            </a:r>
            <a:r>
              <a:rPr lang="pl-PL" dirty="0">
                <a:solidFill>
                  <a:schemeClr val="bg1"/>
                </a:solidFill>
              </a:rPr>
              <a:t>: https://wsiz.webex.com/meet/psilka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9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362044" cy="1143000"/>
          </a:xfrm>
        </p:spPr>
        <p:txBody>
          <a:bodyPr>
            <a:normAutofit/>
          </a:bodyPr>
          <a:lstStyle/>
          <a:p>
            <a:r>
              <a:rPr lang="pl-PL" dirty="0"/>
              <a:t>Dostęp do dysków na WU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3DC805-8126-4078-B78B-22E92C493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247244" cy="1584176"/>
          </a:xfrm>
        </p:spPr>
        <p:txBody>
          <a:bodyPr>
            <a:normAutofit/>
          </a:bodyPr>
          <a:lstStyle/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600" dirty="0"/>
              <a:t>Do dysku WSPÓLNEGO „K” dostęp możliwy jest również w nowej wersji WU:</a:t>
            </a:r>
            <a:endParaRPr lang="pl-PL" sz="1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914C98-DC68-4844-A1ED-AC14AB30F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592" y="4509120"/>
            <a:ext cx="3779912" cy="161349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AA1D1EE-96DD-4799-9C00-790C92DA6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734273"/>
            <a:ext cx="52863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1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poprzedniej wersji WU jest dostępne Oprogramowanie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65BB988-6611-4927-96D1-0FD29B56E5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615" b="12282"/>
          <a:stretch/>
        </p:blipFill>
        <p:spPr>
          <a:xfrm>
            <a:off x="982584" y="1700808"/>
            <a:ext cx="7178831" cy="4255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3879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Microsoft </a:t>
            </a:r>
            <a:r>
              <a:rPr lang="pl-PL" dirty="0" err="1"/>
              <a:t>Azure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B6E87E-1E1D-4196-BD4B-8E68D5B1F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1"/>
          <a:stretch/>
        </p:blipFill>
        <p:spPr>
          <a:xfrm>
            <a:off x="1172900" y="1251032"/>
            <a:ext cx="6798199" cy="469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326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Kioski informacyjne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CDA2E-3D06-4394-A61C-0872B189F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Dostęp do kiosków możliwy jest tylko przy użyciu ELS</a:t>
            </a:r>
          </a:p>
          <a:p>
            <a:pPr marL="0" indent="0">
              <a:buNone/>
            </a:pPr>
            <a:r>
              <a:rPr lang="pl-PL" sz="2400" dirty="0"/>
              <a:t>Po włożeniu karty pokazuje się system tożsamy z Wirtualną Uczelnią</a:t>
            </a:r>
          </a:p>
          <a:p>
            <a:endParaRPr lang="pl-PL" dirty="0"/>
          </a:p>
        </p:txBody>
      </p:sp>
      <p:pic>
        <p:nvPicPr>
          <p:cNvPr id="7" name="Obraz 6" descr="kioskii.bmp">
            <a:extLst>
              <a:ext uri="{FF2B5EF4-FFF2-40B4-BE49-F238E27FC236}">
                <a16:creationId xmlns:a16="http://schemas.microsoft.com/office/drawing/2014/main" id="{8DDD4E27-8D6F-4403-8D5F-2278B6865E7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1740" y="2708920"/>
            <a:ext cx="5020871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1688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115A28-AA21-40E0-BE86-21E8BF20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/>
              <a:t>Tymczasowy dostęp zdalny do laboratoriów komputerowych pod adresem </a:t>
            </a:r>
            <a:r>
              <a:rPr lang="pl-PL" sz="3600" b="1" dirty="0">
                <a:hlinkClick r:id="rId2"/>
              </a:rPr>
              <a:t>https://lab.wsiz.pl</a:t>
            </a:r>
            <a:endParaRPr lang="pl-PL" sz="3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E939EC-2B14-4A6A-B036-4532CD5CC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07"/>
          <a:stretch/>
        </p:blipFill>
        <p:spPr>
          <a:xfrm>
            <a:off x="1763688" y="4581128"/>
            <a:ext cx="5486400" cy="136815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DC111E8-5B10-4C92-A976-B3BFB6C75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540" y="1600200"/>
            <a:ext cx="2286695" cy="30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1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Sieć bezprzewodowa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CDA2E-3D06-4394-A61C-0872B189F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 err="1"/>
              <a:t>WSIiZ_Guest</a:t>
            </a:r>
            <a:r>
              <a:rPr lang="pl-PL" sz="2400" b="1" dirty="0"/>
              <a:t> </a:t>
            </a:r>
            <a:r>
              <a:rPr lang="pl-PL" sz="2400" dirty="0"/>
              <a:t>– sieć nieszyfrowana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 err="1"/>
              <a:t>WStud</a:t>
            </a:r>
            <a:r>
              <a:rPr lang="pl-PL" sz="2400" dirty="0"/>
              <a:t> – sieć szyfrowana, </a:t>
            </a:r>
          </a:p>
          <a:p>
            <a:pPr marL="0" indent="0">
              <a:buNone/>
            </a:pPr>
            <a:r>
              <a:rPr lang="pl-PL" sz="2400" dirty="0"/>
              <a:t>instrukcja konfiguracji na Wirtualnej Uczelni</a:t>
            </a:r>
          </a:p>
          <a:p>
            <a:pPr marL="0" indent="0">
              <a:buNone/>
            </a:pPr>
            <a:r>
              <a:rPr lang="pl-PL" sz="2400" dirty="0"/>
              <a:t>Użytkownik: STUDENT\w12345 (student\</a:t>
            </a:r>
            <a:r>
              <a:rPr lang="pl-PL" sz="2400" dirty="0" err="1"/>
              <a:t>wNumerAlbumu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dirty="0"/>
              <a:t>Hasło: takie samo jak do WU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6802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smartWSIiZ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CDA2E-3D06-4394-A61C-0872B189F1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/>
              <a:t>Aplikacja mobilna zapewnia dostęp do profilu studenta, planu zajęć, ocen, wiadomości i ogłoszeń. Dostępna w Google Play i </a:t>
            </a:r>
            <a:r>
              <a:rPr lang="pl-PL" sz="2400" dirty="0" err="1"/>
              <a:t>App</a:t>
            </a:r>
            <a:r>
              <a:rPr lang="pl-PL" sz="2400" dirty="0"/>
              <a:t> </a:t>
            </a:r>
            <a:r>
              <a:rPr lang="pl-PL" sz="2400" dirty="0" err="1"/>
              <a:t>Store</a:t>
            </a:r>
            <a:r>
              <a:rPr lang="pl-PL" sz="2400" dirty="0"/>
              <a:t>.</a:t>
            </a:r>
          </a:p>
          <a:p>
            <a:endParaRPr lang="pl-PL" dirty="0"/>
          </a:p>
        </p:txBody>
      </p:sp>
      <p:pic>
        <p:nvPicPr>
          <p:cNvPr id="6" name="HEV1569479615072" descr="image001">
            <a:extLst>
              <a:ext uri="{FF2B5EF4-FFF2-40B4-BE49-F238E27FC236}">
                <a16:creationId xmlns:a16="http://schemas.microsoft.com/office/drawing/2014/main" id="{65D302EE-2651-49F5-B4C5-71078326E5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3280" y="1600200"/>
            <a:ext cx="25484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6549491D-0A75-4769-8D26-37618EDA44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1640" y="3474594"/>
            <a:ext cx="2651569" cy="26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84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Elektroniczny obieg dokumentów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3DC805-8126-4078-B78B-22E92C493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40160"/>
            <a:ext cx="8229600" cy="1468760"/>
          </a:xfrm>
        </p:spPr>
        <p:txBody>
          <a:bodyPr>
            <a:normAutofit fontScale="85000" lnSpcReduction="20000"/>
          </a:bodyPr>
          <a:lstStyle/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400" b="1" dirty="0">
                <a:hlinkClick r:id="rId2"/>
              </a:rPr>
              <a:t>https://euslugi.wsiz.rzeszow.pl</a:t>
            </a:r>
            <a:endParaRPr lang="pl-PL" sz="2400" b="1" dirty="0"/>
          </a:p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tx1">
                    <a:lumMod val="85000"/>
                  </a:schemeClr>
                </a:solidFill>
              </a:rPr>
              <a:t>	System umożliwiający składanie podań oraz wniosków studenckich w 	sposób elektroniczny</a:t>
            </a:r>
          </a:p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endParaRPr lang="pl-PL" sz="2400" b="1" dirty="0"/>
          </a:p>
        </p:txBody>
      </p:sp>
      <p:pic>
        <p:nvPicPr>
          <p:cNvPr id="8" name="Obraz 1" descr="image001">
            <a:extLst>
              <a:ext uri="{FF2B5EF4-FFF2-40B4-BE49-F238E27FC236}">
                <a16:creationId xmlns:a16="http://schemas.microsoft.com/office/drawing/2014/main" id="{49E38B27-1A47-4663-B37B-E4E42499D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6"/>
          <a:stretch/>
        </p:blipFill>
        <p:spPr bwMode="auto">
          <a:xfrm>
            <a:off x="1475656" y="2708920"/>
            <a:ext cx="6368362" cy="320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824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System </a:t>
            </a:r>
            <a:r>
              <a:rPr lang="pl-PL" dirty="0" err="1"/>
              <a:t>Blackboard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3DC805-8126-4078-B78B-22E92C493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212" y="1196752"/>
            <a:ext cx="8229600" cy="1468760"/>
          </a:xfrm>
        </p:spPr>
        <p:txBody>
          <a:bodyPr>
            <a:normAutofit/>
          </a:bodyPr>
          <a:lstStyle/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400" dirty="0">
                <a:hlinkClick r:id="rId2"/>
              </a:rPr>
              <a:t>https://bb.wsiz.pl</a:t>
            </a:r>
            <a:endParaRPr lang="pl-PL" sz="24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ADD9424-4112-4228-A558-73FBAC12D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12200" r="27163" b="44400"/>
          <a:stretch/>
        </p:blipFill>
        <p:spPr>
          <a:xfrm>
            <a:off x="2073728" y="2132856"/>
            <a:ext cx="4996544" cy="30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82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11507"/>
          </a:xfrm>
        </p:spPr>
        <p:txBody>
          <a:bodyPr>
            <a:noAutofit/>
          </a:bodyPr>
          <a:lstStyle/>
          <a:p>
            <a:r>
              <a:rPr lang="pl-PL" dirty="0"/>
              <a:t>System biblioteczny: </a:t>
            </a:r>
            <a:br>
              <a:rPr lang="pl-PL" sz="2800" b="1" dirty="0"/>
            </a:br>
            <a:endParaRPr lang="pl-PL" sz="2400" b="1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D932ED9-9482-436A-A5DB-77E49CA98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470" y="1725960"/>
            <a:ext cx="5147060" cy="4340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96089E8-D747-431A-AC85-75B1E2069FB9}"/>
              </a:ext>
            </a:extLst>
          </p:cNvPr>
          <p:cNvSpPr/>
          <p:nvPr/>
        </p:nvSpPr>
        <p:spPr>
          <a:xfrm>
            <a:off x="467544" y="1284041"/>
            <a:ext cx="4328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hlinkClick r:id="rId4"/>
              </a:rPr>
              <a:t>https://biblioteka.wsiz.rzeszow.pl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9098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Elektroniczna Legitymacja Studencka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 Przechowuje dane identyfikacyjne studenta </a:t>
            </a:r>
          </a:p>
          <a:p>
            <a:r>
              <a:rPr lang="pl-PL" sz="2200" dirty="0"/>
              <a:t> Umożliwia dostęp do laboratoriów komputerowych oraz kiosków</a:t>
            </a:r>
          </a:p>
          <a:p>
            <a:r>
              <a:rPr lang="pl-PL" sz="2200" dirty="0"/>
              <a:t> Dostęp do systemu wydruków</a:t>
            </a:r>
          </a:p>
          <a:p>
            <a:r>
              <a:rPr lang="pl-PL" sz="2200" dirty="0"/>
              <a:t> Imienny bilet okresowy ZTM Rzeszów</a:t>
            </a:r>
          </a:p>
          <a:p>
            <a:endParaRPr lang="pl-PL" sz="2200" dirty="0"/>
          </a:p>
        </p:txBody>
      </p:sp>
      <p:pic>
        <p:nvPicPr>
          <p:cNvPr id="8" name="Picture 2" descr="awers">
            <a:extLst>
              <a:ext uri="{FF2B5EF4-FFF2-40B4-BE49-F238E27FC236}">
                <a16:creationId xmlns:a16="http://schemas.microsoft.com/office/drawing/2014/main" id="{BE6E06F4-725E-4E57-A672-D9F6D5057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929066"/>
            <a:ext cx="3419475" cy="2295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3" descr="rewers">
            <a:extLst>
              <a:ext uri="{FF2B5EF4-FFF2-40B4-BE49-F238E27FC236}">
                <a16:creationId xmlns:a16="http://schemas.microsoft.com/office/drawing/2014/main" id="{A388A4DD-E36B-4BB9-9016-D8C27642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60" y="3782803"/>
            <a:ext cx="3286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sp>
        <p:nvSpPr>
          <p:cNvPr id="10" name="Objaśnienie prostokątne zaokrąglone 9">
            <a:extLst>
              <a:ext uri="{FF2B5EF4-FFF2-40B4-BE49-F238E27FC236}">
                <a16:creationId xmlns:a16="http://schemas.microsoft.com/office/drawing/2014/main" id="{16EE2B01-4AF4-4B55-8224-B83025B5E116}"/>
              </a:ext>
            </a:extLst>
          </p:cNvPr>
          <p:cNvSpPr/>
          <p:nvPr/>
        </p:nvSpPr>
        <p:spPr>
          <a:xfrm>
            <a:off x="3929058" y="5500702"/>
            <a:ext cx="1785950" cy="714380"/>
          </a:xfrm>
          <a:prstGeom prst="wedgeRoundRectCallout">
            <a:avLst>
              <a:gd name="adj1" fmla="val 66536"/>
              <a:gd name="adj2" fmla="val -2656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Dane personalne właściciela</a:t>
            </a:r>
          </a:p>
        </p:txBody>
      </p:sp>
      <p:sp>
        <p:nvSpPr>
          <p:cNvPr id="11" name="Objaśnienie prostokątne zaokrąglone 10">
            <a:extLst>
              <a:ext uri="{FF2B5EF4-FFF2-40B4-BE49-F238E27FC236}">
                <a16:creationId xmlns:a16="http://schemas.microsoft.com/office/drawing/2014/main" id="{0E1C3371-4336-4C65-9905-C7713E71DA9F}"/>
              </a:ext>
            </a:extLst>
          </p:cNvPr>
          <p:cNvSpPr/>
          <p:nvPr/>
        </p:nvSpPr>
        <p:spPr>
          <a:xfrm>
            <a:off x="4429124" y="3515207"/>
            <a:ext cx="2071702" cy="624786"/>
          </a:xfrm>
          <a:prstGeom prst="wedgeRoundRectCallout">
            <a:avLst>
              <a:gd name="adj1" fmla="val 35870"/>
              <a:gd name="adj2" fmla="val 14888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Układ mikroprocesorowy</a:t>
            </a:r>
          </a:p>
        </p:txBody>
      </p:sp>
      <p:sp>
        <p:nvSpPr>
          <p:cNvPr id="12" name="Objaśnienie prostokątne zaokrąglone 11">
            <a:extLst>
              <a:ext uri="{FF2B5EF4-FFF2-40B4-BE49-F238E27FC236}">
                <a16:creationId xmlns:a16="http://schemas.microsoft.com/office/drawing/2014/main" id="{8936CA1C-911E-492D-B3D8-398AD325C7F2}"/>
              </a:ext>
            </a:extLst>
          </p:cNvPr>
          <p:cNvSpPr/>
          <p:nvPr/>
        </p:nvSpPr>
        <p:spPr>
          <a:xfrm>
            <a:off x="7067555" y="3229455"/>
            <a:ext cx="1857388" cy="571504"/>
          </a:xfrm>
          <a:prstGeom prst="wedgeRoundRectCallout">
            <a:avLst>
              <a:gd name="adj1" fmla="val 9247"/>
              <a:gd name="adj2" fmla="val 26266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Zdjęcie właściciela</a:t>
            </a:r>
          </a:p>
        </p:txBody>
      </p:sp>
      <p:sp>
        <p:nvSpPr>
          <p:cNvPr id="13" name="Objaśnienie prostokątne zaokrąglone 12">
            <a:extLst>
              <a:ext uri="{FF2B5EF4-FFF2-40B4-BE49-F238E27FC236}">
                <a16:creationId xmlns:a16="http://schemas.microsoft.com/office/drawing/2014/main" id="{3BB52830-E6BA-4FE8-9716-46B1E5F4FB55}"/>
              </a:ext>
            </a:extLst>
          </p:cNvPr>
          <p:cNvSpPr/>
          <p:nvPr/>
        </p:nvSpPr>
        <p:spPr>
          <a:xfrm>
            <a:off x="611560" y="4576762"/>
            <a:ext cx="2143140" cy="500066"/>
          </a:xfrm>
          <a:prstGeom prst="wedgeRoundRectCallout">
            <a:avLst>
              <a:gd name="adj1" fmla="val -43142"/>
              <a:gd name="adj2" fmla="val -12765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Miejsce na hologramy</a:t>
            </a:r>
          </a:p>
        </p:txBody>
      </p:sp>
    </p:spTree>
    <p:extLst>
      <p:ext uri="{BB962C8B-B14F-4D97-AF65-F5344CB8AC3E}">
        <p14:creationId xmlns:p14="http://schemas.microsoft.com/office/powerpoint/2010/main" val="3522797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centralnego wydruku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CDA2E-3D06-4394-A61C-0872B189F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69914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>
                <a:hlinkClick r:id="rId5"/>
              </a:rPr>
              <a:t>https://print.wsiz.rzeszow.pl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31447AD-5AE1-4697-8D62-10EE6F9AA2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177"/>
          <a:stretch/>
        </p:blipFill>
        <p:spPr>
          <a:xfrm>
            <a:off x="729901" y="2276872"/>
            <a:ext cx="7684197" cy="373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727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Drukowanie - płatność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3DC805-8126-4078-B78B-22E92C493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2772541"/>
            <a:ext cx="4038600" cy="1612776"/>
          </a:xfrm>
        </p:spPr>
        <p:txBody>
          <a:bodyPr>
            <a:normAutofit/>
          </a:bodyPr>
          <a:lstStyle/>
          <a:p>
            <a:pPr defTabSz="360000">
              <a:lnSpc>
                <a:spcPct val="170000"/>
              </a:lnSpc>
              <a:spcBef>
                <a:spcPts val="0"/>
              </a:spcBef>
            </a:pPr>
            <a:r>
              <a:rPr lang="pl-PL" sz="2400" dirty="0" err="1"/>
              <a:t>PayPal</a:t>
            </a:r>
            <a:endParaRPr lang="pl-PL" sz="2400" dirty="0"/>
          </a:p>
          <a:p>
            <a:pPr defTabSz="360000">
              <a:lnSpc>
                <a:spcPct val="170000"/>
              </a:lnSpc>
              <a:spcBef>
                <a:spcPts val="0"/>
              </a:spcBef>
            </a:pPr>
            <a:r>
              <a:rPr lang="pl-PL" sz="2400" dirty="0"/>
              <a:t>Przelewy24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E993059-B266-4E2E-9813-712F21F8A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52833"/>
              </p:ext>
            </p:extLst>
          </p:nvPr>
        </p:nvGraphicFramePr>
        <p:xfrm>
          <a:off x="3491880" y="1915594"/>
          <a:ext cx="4804810" cy="3326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2405">
                  <a:extLst>
                    <a:ext uri="{9D8B030D-6E8A-4147-A177-3AD203B41FA5}">
                      <a16:colId xmlns:a16="http://schemas.microsoft.com/office/drawing/2014/main" val="3263316602"/>
                    </a:ext>
                  </a:extLst>
                </a:gridCol>
                <a:gridCol w="2402405">
                  <a:extLst>
                    <a:ext uri="{9D8B030D-6E8A-4147-A177-3AD203B41FA5}">
                      <a16:colId xmlns:a16="http://schemas.microsoft.com/office/drawing/2014/main" val="3875040381"/>
                    </a:ext>
                  </a:extLst>
                </a:gridCol>
              </a:tblGrid>
              <a:tr h="554445">
                <a:tc>
                  <a:txBody>
                    <a:bodyPr/>
                    <a:lstStyle/>
                    <a:p>
                      <a:r>
                        <a:rPr lang="pl-PL" dirty="0"/>
                        <a:t>Usługa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Cena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221711"/>
                  </a:ext>
                </a:extLst>
              </a:tr>
              <a:tr h="554445">
                <a:tc>
                  <a:txBody>
                    <a:bodyPr/>
                    <a:lstStyle/>
                    <a:p>
                      <a:r>
                        <a:rPr lang="pl-PL" dirty="0"/>
                        <a:t>Druk / Ksero 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0,15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024750"/>
                  </a:ext>
                </a:extLst>
              </a:tr>
              <a:tr h="554445">
                <a:tc>
                  <a:txBody>
                    <a:bodyPr/>
                    <a:lstStyle/>
                    <a:p>
                      <a:r>
                        <a:rPr lang="pl-PL" dirty="0"/>
                        <a:t>Druk / Ksero A4 Kolor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0,60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291671"/>
                  </a:ext>
                </a:extLst>
              </a:tr>
              <a:tr h="5544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Druk / Ksero 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0,30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28655"/>
                  </a:ext>
                </a:extLst>
              </a:tr>
              <a:tr h="5544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Druk / Ksero 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1,20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623875"/>
                  </a:ext>
                </a:extLst>
              </a:tr>
              <a:tr h="554445">
                <a:tc>
                  <a:txBody>
                    <a:bodyPr/>
                    <a:lstStyle/>
                    <a:p>
                      <a:r>
                        <a:rPr lang="pl-PL" dirty="0"/>
                        <a:t>Skanowanie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0,01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50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53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Drukowanie 24/7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3DC805-8126-4078-B78B-22E92C493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defTabSz="360000">
              <a:lnSpc>
                <a:spcPct val="170000"/>
              </a:lnSpc>
              <a:spcBef>
                <a:spcPts val="0"/>
              </a:spcBef>
            </a:pPr>
            <a:r>
              <a:rPr lang="pl-PL" sz="2400" dirty="0"/>
              <a:t>print.wsiz.rzeszow.pl</a:t>
            </a:r>
          </a:p>
          <a:p>
            <a:pPr defTabSz="360000">
              <a:lnSpc>
                <a:spcPct val="170000"/>
              </a:lnSpc>
              <a:spcBef>
                <a:spcPts val="0"/>
              </a:spcBef>
            </a:pPr>
            <a:r>
              <a:rPr lang="pl-PL" sz="2400" dirty="0"/>
              <a:t>print@student.wsiz.rzeszow.pl</a:t>
            </a:r>
          </a:p>
          <a:p>
            <a:pPr defTabSz="360000">
              <a:lnSpc>
                <a:spcPct val="170000"/>
              </a:lnSpc>
              <a:spcBef>
                <a:spcPts val="0"/>
              </a:spcBef>
            </a:pPr>
            <a:r>
              <a:rPr lang="pl-PL" sz="2400" dirty="0"/>
              <a:t>Komputery w laboratoriach i kafejkach WSIiZ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706B78B-1FE0-4141-83FF-AD751F432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3861048"/>
            <a:ext cx="2793650" cy="222192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6230862-DBD4-49B8-BF31-06FA3B89851D}"/>
              </a:ext>
            </a:extLst>
          </p:cNvPr>
          <p:cNvSpPr txBox="1"/>
          <p:nvPr/>
        </p:nvSpPr>
        <p:spPr>
          <a:xfrm>
            <a:off x="4572000" y="6082968"/>
            <a:ext cx="2793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pl.wiktionary.org/wiki/drukarka_laserowa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1439767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139952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F86C7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wsiz.rzeszow.pl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805706"/>
            <a:ext cx="2733925" cy="53702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23728" y="29156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F86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Siłka Piotr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123728" y="2562079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Dziękuję za uwagę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245073" y="3429000"/>
            <a:ext cx="504056" cy="67362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123728" y="370774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F86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psilka@wsiz.edu.pl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8373908-725C-4100-9ECE-373EC20BC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645066"/>
            <a:ext cx="152413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Wyrobienie ELS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147248" cy="4065315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W celu wyrobienia ELS należy: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Potwierdzić poprawności danych osobowych na WU.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Podpisać ślubowanie w Dziekanacie.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 otrzymaniu e-maila z informacja o podpisaniu ELS zgłosić się do (odpowiedniego) dziekanatu w celu odebraniu legitymacji z dowodem wpłaty  (pierwsza – 22 zł, duplikat – 33 zł).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Punkt wyrabiania Legitymacji czynny </a:t>
            </a:r>
            <a:r>
              <a:rPr lang="pl-PL" b="1" dirty="0"/>
              <a:t>codziennie </a:t>
            </a:r>
            <a:r>
              <a:rPr lang="pl-PL" dirty="0"/>
              <a:t>w godz. 15 – 16 w pokoju </a:t>
            </a:r>
            <a:r>
              <a:rPr lang="pl-PL" b="1" dirty="0"/>
              <a:t>RA137A</a:t>
            </a:r>
            <a:r>
              <a:rPr lang="pl-P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Wszelkiego typu problemy z ELS można zgłaszać do pokoju numer </a:t>
            </a:r>
            <a:r>
              <a:rPr lang="pl-PL" b="1" dirty="0"/>
              <a:t>RA16</a:t>
            </a:r>
            <a:r>
              <a:rPr lang="pl-P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Dla studentów, którzy są absolwentami </a:t>
            </a:r>
            <a:r>
              <a:rPr lang="pl-PL" dirty="0" err="1"/>
              <a:t>WSIiZ</a:t>
            </a:r>
            <a:r>
              <a:rPr lang="pl-PL" dirty="0"/>
              <a:t> – legitymacje zachowują ważność ze studiów I stopnia.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Brakujące zdjęcia </a:t>
            </a:r>
            <a:r>
              <a:rPr lang="pl-PL"/>
              <a:t>należy wysyłać na adres it@wsiz.rzeszow.pl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100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Poczta elektroniczna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147248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Każdy student posiada konto pocztowe z adresem w postaci:</a:t>
            </a:r>
          </a:p>
          <a:p>
            <a:pPr marL="0" indent="0">
              <a:buNone/>
            </a:pPr>
            <a:r>
              <a:rPr lang="pl-PL" sz="2800" b="1" dirty="0"/>
              <a:t>w12345@student.wsiz.edu.pl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System pocztowy dostępny jest pod adresem:</a:t>
            </a:r>
          </a:p>
          <a:p>
            <a:pPr marL="0" indent="0">
              <a:buNone/>
            </a:pPr>
            <a:r>
              <a:rPr lang="pl-PL" sz="2800" b="1" dirty="0">
                <a:hlinkClick r:id="rId2"/>
              </a:rPr>
              <a:t>http://student.wsiz.rzeszow.pl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92494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Poczta elektroniczna - LOGOWANIE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1D52677-8A96-4BBA-91CA-F7C4718F6066}"/>
              </a:ext>
            </a:extLst>
          </p:cNvPr>
          <p:cNvSpPr txBox="1">
            <a:spLocks/>
          </p:cNvSpPr>
          <p:nvPr/>
        </p:nvSpPr>
        <p:spPr>
          <a:xfrm>
            <a:off x="214282" y="1285860"/>
            <a:ext cx="8715436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endParaRPr lang="pl-PL" sz="1100" b="1" dirty="0"/>
          </a:p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400" b="1" dirty="0"/>
              <a:t>Nazwa użytkownika:</a:t>
            </a:r>
          </a:p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400" b="1" dirty="0" err="1">
                <a:solidFill>
                  <a:srgbClr val="00B0F0"/>
                </a:solidFill>
              </a:rPr>
              <a:t>wNumerAlbumu</a:t>
            </a:r>
            <a:r>
              <a:rPr lang="pl-PL" sz="2400" dirty="0"/>
              <a:t> (np. w12345)</a:t>
            </a:r>
          </a:p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400" b="1" dirty="0"/>
              <a:t>Hasło:</a:t>
            </a:r>
          </a:p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B0F0"/>
                </a:solidFill>
              </a:rPr>
              <a:t>Numer PESEL</a:t>
            </a:r>
          </a:p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400" b="1" dirty="0"/>
              <a:t>Nr ID Paszportu i 0 </a:t>
            </a:r>
            <a:r>
              <a:rPr lang="pl-PL" sz="1800" dirty="0"/>
              <a:t>– dotyczy </a:t>
            </a:r>
          </a:p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800" dirty="0"/>
              <a:t>obcokrajowców , którzy nie posiadają </a:t>
            </a:r>
          </a:p>
          <a:p>
            <a:pPr mar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800" dirty="0"/>
              <a:t>numer PESEL lub jego odpowiednika)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67F44DB-1497-4D28-A374-D8AC983B7F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0" t="15187" r="2314" b="1659"/>
          <a:stretch/>
        </p:blipFill>
        <p:spPr>
          <a:xfrm>
            <a:off x="4393214" y="2348880"/>
            <a:ext cx="4536504" cy="2753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5101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Pozostałe aplikacje </a:t>
            </a:r>
            <a:r>
              <a:rPr lang="pl-PL" sz="4900" dirty="0"/>
              <a:t>usługi</a:t>
            </a:r>
            <a:r>
              <a:rPr lang="pl-PL" dirty="0"/>
              <a:t> Office 365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ABC9BF9-C540-4F5A-8D4C-0E71098F5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 r="76882" b="51386"/>
          <a:stretch/>
        </p:blipFill>
        <p:spPr bwMode="auto">
          <a:xfrm>
            <a:off x="2951820" y="1340768"/>
            <a:ext cx="3240360" cy="466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492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Wirtualna Uczelnia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1D52677-8A96-4BBA-91CA-F7C4718F6066}"/>
              </a:ext>
            </a:extLst>
          </p:cNvPr>
          <p:cNvSpPr txBox="1">
            <a:spLocks/>
          </p:cNvSpPr>
          <p:nvPr/>
        </p:nvSpPr>
        <p:spPr>
          <a:xfrm>
            <a:off x="214282" y="1285860"/>
            <a:ext cx="8715436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prstClr val="black"/>
                </a:solidFill>
              </a:rPr>
              <a:t>System Wirtualnej Uczelni dostępny jest pod adresem:</a:t>
            </a:r>
          </a:p>
          <a:p>
            <a:pPr marL="0" lvl="0" indent="0" defTabSz="36000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prstClr val="black"/>
                </a:solidFill>
              </a:rPr>
              <a:t>https://wu.wsiz.edu.pl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03FB70-CE9D-41AC-8B85-4B315CA0D5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6" t="10895" r="1176" b="5200"/>
          <a:stretch/>
        </p:blipFill>
        <p:spPr>
          <a:xfrm>
            <a:off x="1259632" y="2708920"/>
            <a:ext cx="6624736" cy="32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Wirtualna Uczelnia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6DBD79-63BE-4B5C-8C5B-6684D8208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360000">
              <a:lnSpc>
                <a:spcPct val="170000"/>
              </a:lnSpc>
            </a:pPr>
            <a:r>
              <a:rPr lang="pl-PL" sz="2800" b="1" dirty="0"/>
              <a:t> </a:t>
            </a:r>
            <a:r>
              <a:rPr lang="pl-PL" sz="2400" b="1" dirty="0"/>
              <a:t>W systemie można znaleźć między innymi informacje o:</a:t>
            </a:r>
            <a:endParaRPr lang="pl-PL" sz="2800" b="1" dirty="0"/>
          </a:p>
          <a:p>
            <a:pPr lvl="1" defTabSz="360000">
              <a:lnSpc>
                <a:spcPct val="110000"/>
              </a:lnSpc>
              <a:buFont typeface="Wingdings" pitchFamily="2" charset="2"/>
              <a:buChar char="ü"/>
            </a:pPr>
            <a:r>
              <a:rPr lang="pl-PL" sz="2400" dirty="0"/>
              <a:t> 	Danych studenta</a:t>
            </a:r>
          </a:p>
          <a:p>
            <a:pPr lvl="1" defTabSz="360000">
              <a:lnSpc>
                <a:spcPct val="110000"/>
              </a:lnSpc>
              <a:buFont typeface="Wingdings" pitchFamily="2" charset="2"/>
              <a:buChar char="ü"/>
            </a:pPr>
            <a:r>
              <a:rPr lang="pl-PL" sz="2400" dirty="0"/>
              <a:t> 	Podziale godzin</a:t>
            </a:r>
          </a:p>
          <a:p>
            <a:pPr lvl="1" defTabSz="360000">
              <a:lnSpc>
                <a:spcPct val="110000"/>
              </a:lnSpc>
              <a:buFont typeface="Wingdings" pitchFamily="2" charset="2"/>
              <a:buChar char="ü"/>
            </a:pPr>
            <a:r>
              <a:rPr lang="pl-PL" sz="2400" dirty="0"/>
              <a:t> 	Płatnościach 	</a:t>
            </a:r>
          </a:p>
          <a:p>
            <a:pPr lvl="1" defTabSz="360000">
              <a:lnSpc>
                <a:spcPct val="110000"/>
              </a:lnSpc>
              <a:buFont typeface="Wingdings" pitchFamily="2" charset="2"/>
              <a:buChar char="ü"/>
            </a:pPr>
            <a:r>
              <a:rPr lang="pl-PL" sz="2400" dirty="0"/>
              <a:t>	Wyszukiwaniu dydaktyków</a:t>
            </a:r>
          </a:p>
          <a:p>
            <a:pPr lvl="1" defTabSz="360000">
              <a:lnSpc>
                <a:spcPct val="110000"/>
              </a:lnSpc>
              <a:buFont typeface="Wingdings" pitchFamily="2" charset="2"/>
              <a:buChar char="ü"/>
            </a:pPr>
            <a:r>
              <a:rPr lang="pl-PL" sz="2400" dirty="0"/>
              <a:t>  	Materiałach dydaktycznych</a:t>
            </a:r>
          </a:p>
          <a:p>
            <a:pPr lvl="1" defTabSz="360000">
              <a:lnSpc>
                <a:spcPct val="110000"/>
              </a:lnSpc>
              <a:buFont typeface="Wingdings" pitchFamily="2" charset="2"/>
              <a:buChar char="ü"/>
            </a:pPr>
            <a:r>
              <a:rPr lang="pl-PL" sz="2400" dirty="0"/>
              <a:t> 	Ankiety</a:t>
            </a:r>
          </a:p>
          <a:p>
            <a:pPr lvl="1" defTabSz="360000">
              <a:lnSpc>
                <a:spcPct val="110000"/>
              </a:lnSpc>
              <a:buFont typeface="Wingdings" pitchFamily="2" charset="2"/>
              <a:buChar char="ü"/>
            </a:pPr>
            <a:r>
              <a:rPr lang="pl-PL" sz="2400" dirty="0"/>
              <a:t> 	Oprogramowaniu dla studentów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56711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3D5515-7587-4F34-AF54-80553F29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Dołączanie do zajęć zdalnych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3CBF6E-F39D-437C-A9F2-589C8F0B65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Poprzez plan zajęć na WU (sala Z-online):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Stronę internetową: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https://wsiz.webex.com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72337B-A119-443F-9716-9B7A21626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11933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hlinkClick r:id="rId3"/>
              </a:rPr>
              <a:t>Aplikację Cisco </a:t>
            </a:r>
            <a:r>
              <a:rPr lang="pl-PL" dirty="0" err="1">
                <a:hlinkClick r:id="rId3"/>
              </a:rPr>
              <a:t>Webex</a:t>
            </a:r>
            <a:r>
              <a:rPr lang="pl-PL" dirty="0">
                <a:hlinkClick r:id="rId3"/>
              </a:rPr>
              <a:t> </a:t>
            </a:r>
            <a:r>
              <a:rPr lang="pl-PL" dirty="0" err="1">
                <a:hlinkClick r:id="rId3"/>
              </a:rPr>
              <a:t>Meetings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DE9F28-65A5-447B-A528-C1ED91D63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3" y="2498725"/>
            <a:ext cx="3528392" cy="222641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83B36B8-BF89-428B-8A4B-39067B847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2498725"/>
            <a:ext cx="3074467" cy="37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61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647</Words>
  <Application>Microsoft Office PowerPoint</Application>
  <PresentationFormat>Pokaz na ekranie (4:3)</PresentationFormat>
  <Paragraphs>125</Paragraphs>
  <Slides>23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Elektroniczna Legitymacja Studencka</vt:lpstr>
      <vt:lpstr>Wyrobienie ELS</vt:lpstr>
      <vt:lpstr>Poczta elektroniczna</vt:lpstr>
      <vt:lpstr>Poczta elektroniczna - LOGOWANIE</vt:lpstr>
      <vt:lpstr>Pozostałe aplikacje usługi Office 365</vt:lpstr>
      <vt:lpstr>Wirtualna Uczelnia</vt:lpstr>
      <vt:lpstr>Wirtualna Uczelnia</vt:lpstr>
      <vt:lpstr>Dołączanie do zajęć zdalnych</vt:lpstr>
      <vt:lpstr>Dostęp do dysków na WU</vt:lpstr>
      <vt:lpstr>W poprzedniej wersji WU jest dostępne Oprogramowanie</vt:lpstr>
      <vt:lpstr>Microsoft Azure</vt:lpstr>
      <vt:lpstr>Kioski informacyjne</vt:lpstr>
      <vt:lpstr>Tymczasowy dostęp zdalny do laboratoriów komputerowych pod adresem https://lab.wsiz.pl</vt:lpstr>
      <vt:lpstr>Sieć bezprzewodowa</vt:lpstr>
      <vt:lpstr>smartWSIiZ</vt:lpstr>
      <vt:lpstr>Elektroniczny obieg dokumentów</vt:lpstr>
      <vt:lpstr>System Blackboard</vt:lpstr>
      <vt:lpstr>System biblioteczny:  </vt:lpstr>
      <vt:lpstr>System centralnego wydruku</vt:lpstr>
      <vt:lpstr>Drukowanie - płatność</vt:lpstr>
      <vt:lpstr>Drukowanie 24/7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Hanus</dc:creator>
  <cp:lastModifiedBy>Piotr Siłka</cp:lastModifiedBy>
  <cp:revision>53</cp:revision>
  <dcterms:created xsi:type="dcterms:W3CDTF">2017-10-10T10:46:01Z</dcterms:created>
  <dcterms:modified xsi:type="dcterms:W3CDTF">2021-10-11T07:51:43Z</dcterms:modified>
</cp:coreProperties>
</file>