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4" r:id="rId3"/>
    <p:sldId id="267" r:id="rId4"/>
    <p:sldId id="260" r:id="rId5"/>
    <p:sldId id="261" r:id="rId6"/>
    <p:sldId id="262" r:id="rId7"/>
    <p:sldId id="265" r:id="rId8"/>
    <p:sldId id="263" r:id="rId9"/>
    <p:sldId id="259" r:id="rId10"/>
    <p:sldId id="266" r:id="rId11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21" autoAdjust="0"/>
    <p:restoredTop sz="90929"/>
  </p:normalViewPr>
  <p:slideViewPr>
    <p:cSldViewPr>
      <p:cViewPr>
        <p:scale>
          <a:sx n="75" d="100"/>
          <a:sy n="75" d="100"/>
        </p:scale>
        <p:origin x="-1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07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23" name="Rectangle 3075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24" name="Rectangle 3076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25" name="Rectangle 3077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9F999-E784-4DA1-B195-3AFCB7587B2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854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8E5DE3-668B-4F1E-B86B-630D80CAE1A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771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6387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638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8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0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16401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640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3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4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5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6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6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6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6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6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6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6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6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6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6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7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8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9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0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1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2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2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2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2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2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2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2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2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2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2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3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3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3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3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3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3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3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1653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653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6539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6540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6541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4ED8872A-B3E2-491F-B370-7A3A0F43253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24CE3-507A-40B8-B690-21E2AB88E16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56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21422-B98E-43AF-84A7-E3DBD7ADF61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35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301625" y="1600200"/>
            <a:ext cx="8540750" cy="4498975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D67A144E-91B9-4E6A-BEA0-D30F1B8E41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999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301625" y="1600200"/>
            <a:ext cx="8540750" cy="4498975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ED1F8063-DC4E-446E-AC03-785A6BC8FAB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38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137BE-815A-4AEF-8AC6-25DD8E6533D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44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A9B51-2602-42DE-A3B3-20220692632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999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A40E8-C0A9-4F2D-82CE-8DD87FD2052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863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78E76-F4CE-439C-84F3-D4B5E1D729E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14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4253B-2040-4817-83D3-794482D6E57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401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A9336-800A-485A-ACC8-739920CC01E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42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14D26-6C45-4A3F-A4E6-292CBAA619B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76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2A430-DC00-463C-8010-0DE74E22D5B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858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5363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536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6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6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6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6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6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15377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537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7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8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9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0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1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2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3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4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4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4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4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4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4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4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4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4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4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5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7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8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9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9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9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9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9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9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9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9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9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9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0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0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0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0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0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0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0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0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0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0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1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1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1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1551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51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51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51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fld id="{CBA2EC8F-4FC9-45B3-A1B8-723E196F764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51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5410200" y="4181475"/>
            <a:ext cx="1371600" cy="12192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b="1">
                <a:latin typeface="Times New Roman" pitchFamily="18" charset="0"/>
              </a:rPr>
              <a:t>Uprzejmość</a:t>
            </a:r>
            <a:endParaRPr lang="en-GB" b="1">
              <a:latin typeface="Times New Roman" pitchFamily="18" charset="0"/>
            </a:endParaRPr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6134100" y="3571875"/>
            <a:ext cx="1371600" cy="1219200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b="1">
                <a:latin typeface="Times New Roman" pitchFamily="18" charset="0"/>
              </a:rPr>
              <a:t>Punktualność</a:t>
            </a:r>
            <a:endParaRPr lang="en-GB" b="1">
              <a:latin typeface="Times New Roman" pitchFamily="18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768475"/>
            <a:ext cx="8305800" cy="1736725"/>
          </a:xfrm>
        </p:spPr>
        <p:txBody>
          <a:bodyPr/>
          <a:lstStyle/>
          <a:p>
            <a:r>
              <a:rPr lang="pl-PL">
                <a:effectLst/>
                <a:latin typeface="Times New Roman" pitchFamily="18" charset="0"/>
              </a:rPr>
              <a:t>Firma komunikacyjna Pegaz</a:t>
            </a:r>
            <a:endParaRPr lang="en-GB">
              <a:effectLst/>
              <a:latin typeface="Times New Roman" pitchFamily="18" charset="0"/>
            </a:endParaRPr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6781800" y="4191000"/>
            <a:ext cx="1371600" cy="1219200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FF00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pl-PL" b="1">
                <a:latin typeface="Times New Roman" pitchFamily="18" charset="0"/>
              </a:rPr>
              <a:t>Cena</a:t>
            </a:r>
            <a:endParaRPr lang="en-GB" b="1">
              <a:latin typeface="Times New Roman" pitchFamily="18" charset="0"/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6858000" y="17463"/>
            <a:ext cx="2281238" cy="1427162"/>
            <a:chOff x="3585" y="2051"/>
            <a:chExt cx="1075" cy="565"/>
          </a:xfrm>
        </p:grpSpPr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3585" y="2051"/>
              <a:ext cx="1075" cy="565"/>
            </a:xfrm>
            <a:custGeom>
              <a:avLst/>
              <a:gdLst>
                <a:gd name="T0" fmla="*/ 3 w 2151"/>
                <a:gd name="T1" fmla="*/ 619 h 1128"/>
                <a:gd name="T2" fmla="*/ 34 w 2151"/>
                <a:gd name="T3" fmla="*/ 655 h 1128"/>
                <a:gd name="T4" fmla="*/ 74 w 2151"/>
                <a:gd name="T5" fmla="*/ 705 h 1128"/>
                <a:gd name="T6" fmla="*/ 874 w 2151"/>
                <a:gd name="T7" fmla="*/ 1068 h 1128"/>
                <a:gd name="T8" fmla="*/ 882 w 2151"/>
                <a:gd name="T9" fmla="*/ 1081 h 1128"/>
                <a:gd name="T10" fmla="*/ 893 w 2151"/>
                <a:gd name="T11" fmla="*/ 1093 h 1128"/>
                <a:gd name="T12" fmla="*/ 905 w 2151"/>
                <a:gd name="T13" fmla="*/ 1102 h 1128"/>
                <a:gd name="T14" fmla="*/ 920 w 2151"/>
                <a:gd name="T15" fmla="*/ 1112 h 1128"/>
                <a:gd name="T16" fmla="*/ 932 w 2151"/>
                <a:gd name="T17" fmla="*/ 1119 h 1128"/>
                <a:gd name="T18" fmla="*/ 949 w 2151"/>
                <a:gd name="T19" fmla="*/ 1124 h 1128"/>
                <a:gd name="T20" fmla="*/ 965 w 2151"/>
                <a:gd name="T21" fmla="*/ 1125 h 1128"/>
                <a:gd name="T22" fmla="*/ 983 w 2151"/>
                <a:gd name="T23" fmla="*/ 1127 h 1128"/>
                <a:gd name="T24" fmla="*/ 1002 w 2151"/>
                <a:gd name="T25" fmla="*/ 1127 h 1128"/>
                <a:gd name="T26" fmla="*/ 1014 w 2151"/>
                <a:gd name="T27" fmla="*/ 1127 h 1128"/>
                <a:gd name="T28" fmla="*/ 1029 w 2151"/>
                <a:gd name="T29" fmla="*/ 1128 h 1128"/>
                <a:gd name="T30" fmla="*/ 1042 w 2151"/>
                <a:gd name="T31" fmla="*/ 1128 h 1128"/>
                <a:gd name="T32" fmla="*/ 1064 w 2151"/>
                <a:gd name="T33" fmla="*/ 1128 h 1128"/>
                <a:gd name="T34" fmla="*/ 1080 w 2151"/>
                <a:gd name="T35" fmla="*/ 1128 h 1128"/>
                <a:gd name="T36" fmla="*/ 1103 w 2151"/>
                <a:gd name="T37" fmla="*/ 1128 h 1128"/>
                <a:gd name="T38" fmla="*/ 1124 w 2151"/>
                <a:gd name="T39" fmla="*/ 1121 h 1128"/>
                <a:gd name="T40" fmla="*/ 1142 w 2151"/>
                <a:gd name="T41" fmla="*/ 1112 h 1128"/>
                <a:gd name="T42" fmla="*/ 1159 w 2151"/>
                <a:gd name="T43" fmla="*/ 1100 h 1128"/>
                <a:gd name="T44" fmla="*/ 1174 w 2151"/>
                <a:gd name="T45" fmla="*/ 1082 h 1128"/>
                <a:gd name="T46" fmla="*/ 1186 w 2151"/>
                <a:gd name="T47" fmla="*/ 1063 h 1128"/>
                <a:gd name="T48" fmla="*/ 1194 w 2151"/>
                <a:gd name="T49" fmla="*/ 1042 h 1128"/>
                <a:gd name="T50" fmla="*/ 1800 w 2151"/>
                <a:gd name="T51" fmla="*/ 975 h 1128"/>
                <a:gd name="T52" fmla="*/ 1808 w 2151"/>
                <a:gd name="T53" fmla="*/ 984 h 1128"/>
                <a:gd name="T54" fmla="*/ 1816 w 2151"/>
                <a:gd name="T55" fmla="*/ 992 h 1128"/>
                <a:gd name="T56" fmla="*/ 1824 w 2151"/>
                <a:gd name="T57" fmla="*/ 1001 h 1128"/>
                <a:gd name="T58" fmla="*/ 1835 w 2151"/>
                <a:gd name="T59" fmla="*/ 1007 h 1128"/>
                <a:gd name="T60" fmla="*/ 1844 w 2151"/>
                <a:gd name="T61" fmla="*/ 1012 h 1128"/>
                <a:gd name="T62" fmla="*/ 1855 w 2151"/>
                <a:gd name="T63" fmla="*/ 1015 h 1128"/>
                <a:gd name="T64" fmla="*/ 1867 w 2151"/>
                <a:gd name="T65" fmla="*/ 1015 h 1128"/>
                <a:gd name="T66" fmla="*/ 1875 w 2151"/>
                <a:gd name="T67" fmla="*/ 1015 h 1128"/>
                <a:gd name="T68" fmla="*/ 1886 w 2151"/>
                <a:gd name="T69" fmla="*/ 1018 h 1128"/>
                <a:gd name="T70" fmla="*/ 1893 w 2151"/>
                <a:gd name="T71" fmla="*/ 1018 h 1128"/>
                <a:gd name="T72" fmla="*/ 1906 w 2151"/>
                <a:gd name="T73" fmla="*/ 1018 h 1128"/>
                <a:gd name="T74" fmla="*/ 1916 w 2151"/>
                <a:gd name="T75" fmla="*/ 1019 h 1128"/>
                <a:gd name="T76" fmla="*/ 1924 w 2151"/>
                <a:gd name="T77" fmla="*/ 1019 h 1128"/>
                <a:gd name="T78" fmla="*/ 1937 w 2151"/>
                <a:gd name="T79" fmla="*/ 1019 h 1128"/>
                <a:gd name="T80" fmla="*/ 1952 w 2151"/>
                <a:gd name="T81" fmla="*/ 1015 h 1128"/>
                <a:gd name="T82" fmla="*/ 1967 w 2151"/>
                <a:gd name="T83" fmla="*/ 1011 h 1128"/>
                <a:gd name="T84" fmla="*/ 1980 w 2151"/>
                <a:gd name="T85" fmla="*/ 1003 h 1128"/>
                <a:gd name="T86" fmla="*/ 1990 w 2151"/>
                <a:gd name="T87" fmla="*/ 992 h 1128"/>
                <a:gd name="T88" fmla="*/ 1999 w 2151"/>
                <a:gd name="T89" fmla="*/ 980 h 1128"/>
                <a:gd name="T90" fmla="*/ 2006 w 2151"/>
                <a:gd name="T91" fmla="*/ 965 h 1128"/>
                <a:gd name="T92" fmla="*/ 2011 w 2151"/>
                <a:gd name="T93" fmla="*/ 953 h 1128"/>
                <a:gd name="T94" fmla="*/ 120 w 2151"/>
                <a:gd name="T95" fmla="*/ 110 h 1128"/>
                <a:gd name="T96" fmla="*/ 12 w 2151"/>
                <a:gd name="T97" fmla="*/ 477 h 1128"/>
                <a:gd name="T98" fmla="*/ 11 w 2151"/>
                <a:gd name="T99" fmla="*/ 492 h 1128"/>
                <a:gd name="T100" fmla="*/ 8 w 2151"/>
                <a:gd name="T101" fmla="*/ 513 h 1128"/>
                <a:gd name="T102" fmla="*/ 7 w 2151"/>
                <a:gd name="T103" fmla="*/ 538 h 1128"/>
                <a:gd name="T104" fmla="*/ 6 w 2151"/>
                <a:gd name="T105" fmla="*/ 564 h 1128"/>
                <a:gd name="T106" fmla="*/ 4 w 2151"/>
                <a:gd name="T107" fmla="*/ 588 h 1128"/>
                <a:gd name="T108" fmla="*/ 3 w 2151"/>
                <a:gd name="T109" fmla="*/ 60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51" h="1128">
                  <a:moveTo>
                    <a:pt x="3" y="611"/>
                  </a:moveTo>
                  <a:lnTo>
                    <a:pt x="3" y="615"/>
                  </a:lnTo>
                  <a:lnTo>
                    <a:pt x="3" y="617"/>
                  </a:lnTo>
                  <a:lnTo>
                    <a:pt x="3" y="619"/>
                  </a:lnTo>
                  <a:lnTo>
                    <a:pt x="3" y="620"/>
                  </a:lnTo>
                  <a:lnTo>
                    <a:pt x="3" y="623"/>
                  </a:lnTo>
                  <a:lnTo>
                    <a:pt x="0" y="634"/>
                  </a:lnTo>
                  <a:lnTo>
                    <a:pt x="34" y="655"/>
                  </a:lnTo>
                  <a:lnTo>
                    <a:pt x="73" y="655"/>
                  </a:lnTo>
                  <a:lnTo>
                    <a:pt x="101" y="644"/>
                  </a:lnTo>
                  <a:lnTo>
                    <a:pt x="99" y="692"/>
                  </a:lnTo>
                  <a:lnTo>
                    <a:pt x="74" y="705"/>
                  </a:lnTo>
                  <a:lnTo>
                    <a:pt x="74" y="976"/>
                  </a:lnTo>
                  <a:lnTo>
                    <a:pt x="135" y="1007"/>
                  </a:lnTo>
                  <a:lnTo>
                    <a:pt x="770" y="1078"/>
                  </a:lnTo>
                  <a:lnTo>
                    <a:pt x="874" y="1068"/>
                  </a:lnTo>
                  <a:lnTo>
                    <a:pt x="874" y="1070"/>
                  </a:lnTo>
                  <a:lnTo>
                    <a:pt x="877" y="1073"/>
                  </a:lnTo>
                  <a:lnTo>
                    <a:pt x="881" y="1078"/>
                  </a:lnTo>
                  <a:lnTo>
                    <a:pt x="882" y="1081"/>
                  </a:lnTo>
                  <a:lnTo>
                    <a:pt x="885" y="1085"/>
                  </a:lnTo>
                  <a:lnTo>
                    <a:pt x="886" y="1086"/>
                  </a:lnTo>
                  <a:lnTo>
                    <a:pt x="890" y="1089"/>
                  </a:lnTo>
                  <a:lnTo>
                    <a:pt x="893" y="1093"/>
                  </a:lnTo>
                  <a:lnTo>
                    <a:pt x="897" y="1096"/>
                  </a:lnTo>
                  <a:lnTo>
                    <a:pt x="900" y="1097"/>
                  </a:lnTo>
                  <a:lnTo>
                    <a:pt x="901" y="1101"/>
                  </a:lnTo>
                  <a:lnTo>
                    <a:pt x="905" y="1102"/>
                  </a:lnTo>
                  <a:lnTo>
                    <a:pt x="909" y="1105"/>
                  </a:lnTo>
                  <a:lnTo>
                    <a:pt x="913" y="1108"/>
                  </a:lnTo>
                  <a:lnTo>
                    <a:pt x="916" y="1109"/>
                  </a:lnTo>
                  <a:lnTo>
                    <a:pt x="920" y="1112"/>
                  </a:lnTo>
                  <a:lnTo>
                    <a:pt x="922" y="1113"/>
                  </a:lnTo>
                  <a:lnTo>
                    <a:pt x="926" y="1116"/>
                  </a:lnTo>
                  <a:lnTo>
                    <a:pt x="929" y="1117"/>
                  </a:lnTo>
                  <a:lnTo>
                    <a:pt x="932" y="1119"/>
                  </a:lnTo>
                  <a:lnTo>
                    <a:pt x="937" y="1120"/>
                  </a:lnTo>
                  <a:lnTo>
                    <a:pt x="941" y="1120"/>
                  </a:lnTo>
                  <a:lnTo>
                    <a:pt x="945" y="1121"/>
                  </a:lnTo>
                  <a:lnTo>
                    <a:pt x="949" y="1124"/>
                  </a:lnTo>
                  <a:lnTo>
                    <a:pt x="953" y="1124"/>
                  </a:lnTo>
                  <a:lnTo>
                    <a:pt x="957" y="1124"/>
                  </a:lnTo>
                  <a:lnTo>
                    <a:pt x="962" y="1125"/>
                  </a:lnTo>
                  <a:lnTo>
                    <a:pt x="965" y="1125"/>
                  </a:lnTo>
                  <a:lnTo>
                    <a:pt x="970" y="1125"/>
                  </a:lnTo>
                  <a:lnTo>
                    <a:pt x="974" y="1125"/>
                  </a:lnTo>
                  <a:lnTo>
                    <a:pt x="980" y="1125"/>
                  </a:lnTo>
                  <a:lnTo>
                    <a:pt x="983" y="1127"/>
                  </a:lnTo>
                  <a:lnTo>
                    <a:pt x="987" y="1127"/>
                  </a:lnTo>
                  <a:lnTo>
                    <a:pt x="995" y="1127"/>
                  </a:lnTo>
                  <a:lnTo>
                    <a:pt x="998" y="1127"/>
                  </a:lnTo>
                  <a:lnTo>
                    <a:pt x="1002" y="1127"/>
                  </a:lnTo>
                  <a:lnTo>
                    <a:pt x="1004" y="1127"/>
                  </a:lnTo>
                  <a:lnTo>
                    <a:pt x="1007" y="1127"/>
                  </a:lnTo>
                  <a:lnTo>
                    <a:pt x="1011" y="1127"/>
                  </a:lnTo>
                  <a:lnTo>
                    <a:pt x="1014" y="1127"/>
                  </a:lnTo>
                  <a:lnTo>
                    <a:pt x="1018" y="1127"/>
                  </a:lnTo>
                  <a:lnTo>
                    <a:pt x="1022" y="1128"/>
                  </a:lnTo>
                  <a:lnTo>
                    <a:pt x="1026" y="1128"/>
                  </a:lnTo>
                  <a:lnTo>
                    <a:pt x="1029" y="1128"/>
                  </a:lnTo>
                  <a:lnTo>
                    <a:pt x="1033" y="1128"/>
                  </a:lnTo>
                  <a:lnTo>
                    <a:pt x="1035" y="1128"/>
                  </a:lnTo>
                  <a:lnTo>
                    <a:pt x="1038" y="1128"/>
                  </a:lnTo>
                  <a:lnTo>
                    <a:pt x="1042" y="1128"/>
                  </a:lnTo>
                  <a:lnTo>
                    <a:pt x="1049" y="1128"/>
                  </a:lnTo>
                  <a:lnTo>
                    <a:pt x="1053" y="1128"/>
                  </a:lnTo>
                  <a:lnTo>
                    <a:pt x="1057" y="1128"/>
                  </a:lnTo>
                  <a:lnTo>
                    <a:pt x="1064" y="1128"/>
                  </a:lnTo>
                  <a:lnTo>
                    <a:pt x="1066" y="1128"/>
                  </a:lnTo>
                  <a:lnTo>
                    <a:pt x="1070" y="1128"/>
                  </a:lnTo>
                  <a:lnTo>
                    <a:pt x="1076" y="1128"/>
                  </a:lnTo>
                  <a:lnTo>
                    <a:pt x="1080" y="1128"/>
                  </a:lnTo>
                  <a:lnTo>
                    <a:pt x="1087" y="1128"/>
                  </a:lnTo>
                  <a:lnTo>
                    <a:pt x="1093" y="1128"/>
                  </a:lnTo>
                  <a:lnTo>
                    <a:pt x="1097" y="1128"/>
                  </a:lnTo>
                  <a:lnTo>
                    <a:pt x="1103" y="1128"/>
                  </a:lnTo>
                  <a:lnTo>
                    <a:pt x="1108" y="1127"/>
                  </a:lnTo>
                  <a:lnTo>
                    <a:pt x="1114" y="1125"/>
                  </a:lnTo>
                  <a:lnTo>
                    <a:pt x="1119" y="1124"/>
                  </a:lnTo>
                  <a:lnTo>
                    <a:pt x="1124" y="1121"/>
                  </a:lnTo>
                  <a:lnTo>
                    <a:pt x="1128" y="1120"/>
                  </a:lnTo>
                  <a:lnTo>
                    <a:pt x="1134" y="1117"/>
                  </a:lnTo>
                  <a:lnTo>
                    <a:pt x="1139" y="1116"/>
                  </a:lnTo>
                  <a:lnTo>
                    <a:pt x="1142" y="1112"/>
                  </a:lnTo>
                  <a:lnTo>
                    <a:pt x="1147" y="1109"/>
                  </a:lnTo>
                  <a:lnTo>
                    <a:pt x="1151" y="1105"/>
                  </a:lnTo>
                  <a:lnTo>
                    <a:pt x="1157" y="1102"/>
                  </a:lnTo>
                  <a:lnTo>
                    <a:pt x="1159" y="1100"/>
                  </a:lnTo>
                  <a:lnTo>
                    <a:pt x="1163" y="1094"/>
                  </a:lnTo>
                  <a:lnTo>
                    <a:pt x="1169" y="1090"/>
                  </a:lnTo>
                  <a:lnTo>
                    <a:pt x="1171" y="1086"/>
                  </a:lnTo>
                  <a:lnTo>
                    <a:pt x="1174" y="1082"/>
                  </a:lnTo>
                  <a:lnTo>
                    <a:pt x="1178" y="1078"/>
                  </a:lnTo>
                  <a:lnTo>
                    <a:pt x="1181" y="1073"/>
                  </a:lnTo>
                  <a:lnTo>
                    <a:pt x="1182" y="1070"/>
                  </a:lnTo>
                  <a:lnTo>
                    <a:pt x="1186" y="1063"/>
                  </a:lnTo>
                  <a:lnTo>
                    <a:pt x="1189" y="1058"/>
                  </a:lnTo>
                  <a:lnTo>
                    <a:pt x="1191" y="1053"/>
                  </a:lnTo>
                  <a:lnTo>
                    <a:pt x="1193" y="1048"/>
                  </a:lnTo>
                  <a:lnTo>
                    <a:pt x="1194" y="1042"/>
                  </a:lnTo>
                  <a:lnTo>
                    <a:pt x="1196" y="1037"/>
                  </a:lnTo>
                  <a:lnTo>
                    <a:pt x="1197" y="1035"/>
                  </a:lnTo>
                  <a:lnTo>
                    <a:pt x="1800" y="975"/>
                  </a:lnTo>
                  <a:lnTo>
                    <a:pt x="1800" y="975"/>
                  </a:lnTo>
                  <a:lnTo>
                    <a:pt x="1801" y="976"/>
                  </a:lnTo>
                  <a:lnTo>
                    <a:pt x="1805" y="980"/>
                  </a:lnTo>
                  <a:lnTo>
                    <a:pt x="1805" y="981"/>
                  </a:lnTo>
                  <a:lnTo>
                    <a:pt x="1808" y="984"/>
                  </a:lnTo>
                  <a:lnTo>
                    <a:pt x="1808" y="988"/>
                  </a:lnTo>
                  <a:lnTo>
                    <a:pt x="1812" y="988"/>
                  </a:lnTo>
                  <a:lnTo>
                    <a:pt x="1813" y="991"/>
                  </a:lnTo>
                  <a:lnTo>
                    <a:pt x="1816" y="992"/>
                  </a:lnTo>
                  <a:lnTo>
                    <a:pt x="1816" y="996"/>
                  </a:lnTo>
                  <a:lnTo>
                    <a:pt x="1820" y="997"/>
                  </a:lnTo>
                  <a:lnTo>
                    <a:pt x="1821" y="999"/>
                  </a:lnTo>
                  <a:lnTo>
                    <a:pt x="1824" y="1001"/>
                  </a:lnTo>
                  <a:lnTo>
                    <a:pt x="1827" y="1003"/>
                  </a:lnTo>
                  <a:lnTo>
                    <a:pt x="1828" y="1004"/>
                  </a:lnTo>
                  <a:lnTo>
                    <a:pt x="1831" y="1006"/>
                  </a:lnTo>
                  <a:lnTo>
                    <a:pt x="1835" y="1007"/>
                  </a:lnTo>
                  <a:lnTo>
                    <a:pt x="1836" y="1009"/>
                  </a:lnTo>
                  <a:lnTo>
                    <a:pt x="1839" y="1011"/>
                  </a:lnTo>
                  <a:lnTo>
                    <a:pt x="1843" y="1011"/>
                  </a:lnTo>
                  <a:lnTo>
                    <a:pt x="1844" y="1012"/>
                  </a:lnTo>
                  <a:lnTo>
                    <a:pt x="1847" y="1012"/>
                  </a:lnTo>
                  <a:lnTo>
                    <a:pt x="1851" y="1014"/>
                  </a:lnTo>
                  <a:lnTo>
                    <a:pt x="1852" y="1015"/>
                  </a:lnTo>
                  <a:lnTo>
                    <a:pt x="1855" y="1015"/>
                  </a:lnTo>
                  <a:lnTo>
                    <a:pt x="1859" y="1015"/>
                  </a:lnTo>
                  <a:lnTo>
                    <a:pt x="1862" y="1015"/>
                  </a:lnTo>
                  <a:lnTo>
                    <a:pt x="1866" y="1015"/>
                  </a:lnTo>
                  <a:lnTo>
                    <a:pt x="1867" y="1015"/>
                  </a:lnTo>
                  <a:lnTo>
                    <a:pt x="1868" y="1015"/>
                  </a:lnTo>
                  <a:lnTo>
                    <a:pt x="1870" y="1015"/>
                  </a:lnTo>
                  <a:lnTo>
                    <a:pt x="1874" y="1015"/>
                  </a:lnTo>
                  <a:lnTo>
                    <a:pt x="1875" y="1015"/>
                  </a:lnTo>
                  <a:lnTo>
                    <a:pt x="1880" y="1015"/>
                  </a:lnTo>
                  <a:lnTo>
                    <a:pt x="1882" y="1015"/>
                  </a:lnTo>
                  <a:lnTo>
                    <a:pt x="1883" y="1018"/>
                  </a:lnTo>
                  <a:lnTo>
                    <a:pt x="1886" y="1018"/>
                  </a:lnTo>
                  <a:lnTo>
                    <a:pt x="1889" y="1018"/>
                  </a:lnTo>
                  <a:lnTo>
                    <a:pt x="1890" y="1018"/>
                  </a:lnTo>
                  <a:lnTo>
                    <a:pt x="1893" y="1018"/>
                  </a:lnTo>
                  <a:lnTo>
                    <a:pt x="1893" y="1018"/>
                  </a:lnTo>
                  <a:lnTo>
                    <a:pt x="1897" y="1018"/>
                  </a:lnTo>
                  <a:lnTo>
                    <a:pt x="1898" y="1018"/>
                  </a:lnTo>
                  <a:lnTo>
                    <a:pt x="1901" y="1018"/>
                  </a:lnTo>
                  <a:lnTo>
                    <a:pt x="1906" y="1018"/>
                  </a:lnTo>
                  <a:lnTo>
                    <a:pt x="1909" y="1018"/>
                  </a:lnTo>
                  <a:lnTo>
                    <a:pt x="1911" y="1018"/>
                  </a:lnTo>
                  <a:lnTo>
                    <a:pt x="1913" y="1019"/>
                  </a:lnTo>
                  <a:lnTo>
                    <a:pt x="1916" y="1019"/>
                  </a:lnTo>
                  <a:lnTo>
                    <a:pt x="1918" y="1019"/>
                  </a:lnTo>
                  <a:lnTo>
                    <a:pt x="1921" y="1019"/>
                  </a:lnTo>
                  <a:lnTo>
                    <a:pt x="1921" y="1019"/>
                  </a:lnTo>
                  <a:lnTo>
                    <a:pt x="1924" y="1019"/>
                  </a:lnTo>
                  <a:lnTo>
                    <a:pt x="1926" y="1019"/>
                  </a:lnTo>
                  <a:lnTo>
                    <a:pt x="1930" y="1019"/>
                  </a:lnTo>
                  <a:lnTo>
                    <a:pt x="1933" y="1019"/>
                  </a:lnTo>
                  <a:lnTo>
                    <a:pt x="1937" y="1019"/>
                  </a:lnTo>
                  <a:lnTo>
                    <a:pt x="1941" y="1019"/>
                  </a:lnTo>
                  <a:lnTo>
                    <a:pt x="1944" y="1019"/>
                  </a:lnTo>
                  <a:lnTo>
                    <a:pt x="1949" y="1018"/>
                  </a:lnTo>
                  <a:lnTo>
                    <a:pt x="1952" y="1015"/>
                  </a:lnTo>
                  <a:lnTo>
                    <a:pt x="1957" y="1015"/>
                  </a:lnTo>
                  <a:lnTo>
                    <a:pt x="1960" y="1014"/>
                  </a:lnTo>
                  <a:lnTo>
                    <a:pt x="1964" y="1012"/>
                  </a:lnTo>
                  <a:lnTo>
                    <a:pt x="1967" y="1011"/>
                  </a:lnTo>
                  <a:lnTo>
                    <a:pt x="1971" y="1009"/>
                  </a:lnTo>
                  <a:lnTo>
                    <a:pt x="1973" y="1007"/>
                  </a:lnTo>
                  <a:lnTo>
                    <a:pt x="1975" y="1004"/>
                  </a:lnTo>
                  <a:lnTo>
                    <a:pt x="1980" y="1003"/>
                  </a:lnTo>
                  <a:lnTo>
                    <a:pt x="1982" y="999"/>
                  </a:lnTo>
                  <a:lnTo>
                    <a:pt x="1984" y="997"/>
                  </a:lnTo>
                  <a:lnTo>
                    <a:pt x="1988" y="996"/>
                  </a:lnTo>
                  <a:lnTo>
                    <a:pt x="1990" y="992"/>
                  </a:lnTo>
                  <a:lnTo>
                    <a:pt x="1991" y="989"/>
                  </a:lnTo>
                  <a:lnTo>
                    <a:pt x="1995" y="987"/>
                  </a:lnTo>
                  <a:lnTo>
                    <a:pt x="1996" y="983"/>
                  </a:lnTo>
                  <a:lnTo>
                    <a:pt x="1999" y="980"/>
                  </a:lnTo>
                  <a:lnTo>
                    <a:pt x="2002" y="976"/>
                  </a:lnTo>
                  <a:lnTo>
                    <a:pt x="2003" y="973"/>
                  </a:lnTo>
                  <a:lnTo>
                    <a:pt x="2004" y="968"/>
                  </a:lnTo>
                  <a:lnTo>
                    <a:pt x="2006" y="965"/>
                  </a:lnTo>
                  <a:lnTo>
                    <a:pt x="2006" y="961"/>
                  </a:lnTo>
                  <a:lnTo>
                    <a:pt x="2010" y="958"/>
                  </a:lnTo>
                  <a:lnTo>
                    <a:pt x="2011" y="953"/>
                  </a:lnTo>
                  <a:lnTo>
                    <a:pt x="2011" y="953"/>
                  </a:lnTo>
                  <a:lnTo>
                    <a:pt x="2151" y="938"/>
                  </a:lnTo>
                  <a:lnTo>
                    <a:pt x="2151" y="254"/>
                  </a:lnTo>
                  <a:lnTo>
                    <a:pt x="746" y="0"/>
                  </a:lnTo>
                  <a:lnTo>
                    <a:pt x="120" y="110"/>
                  </a:lnTo>
                  <a:lnTo>
                    <a:pt x="108" y="471"/>
                  </a:lnTo>
                  <a:lnTo>
                    <a:pt x="74" y="454"/>
                  </a:lnTo>
                  <a:lnTo>
                    <a:pt x="15" y="460"/>
                  </a:lnTo>
                  <a:lnTo>
                    <a:pt x="12" y="477"/>
                  </a:lnTo>
                  <a:lnTo>
                    <a:pt x="12" y="480"/>
                  </a:lnTo>
                  <a:lnTo>
                    <a:pt x="11" y="483"/>
                  </a:lnTo>
                  <a:lnTo>
                    <a:pt x="11" y="487"/>
                  </a:lnTo>
                  <a:lnTo>
                    <a:pt x="11" y="492"/>
                  </a:lnTo>
                  <a:lnTo>
                    <a:pt x="11" y="496"/>
                  </a:lnTo>
                  <a:lnTo>
                    <a:pt x="11" y="502"/>
                  </a:lnTo>
                  <a:lnTo>
                    <a:pt x="11" y="506"/>
                  </a:lnTo>
                  <a:lnTo>
                    <a:pt x="8" y="513"/>
                  </a:lnTo>
                  <a:lnTo>
                    <a:pt x="8" y="518"/>
                  </a:lnTo>
                  <a:lnTo>
                    <a:pt x="7" y="525"/>
                  </a:lnTo>
                  <a:lnTo>
                    <a:pt x="7" y="531"/>
                  </a:lnTo>
                  <a:lnTo>
                    <a:pt x="7" y="538"/>
                  </a:lnTo>
                  <a:lnTo>
                    <a:pt x="7" y="544"/>
                  </a:lnTo>
                  <a:lnTo>
                    <a:pt x="7" y="549"/>
                  </a:lnTo>
                  <a:lnTo>
                    <a:pt x="6" y="557"/>
                  </a:lnTo>
                  <a:lnTo>
                    <a:pt x="6" y="564"/>
                  </a:lnTo>
                  <a:lnTo>
                    <a:pt x="6" y="569"/>
                  </a:lnTo>
                  <a:lnTo>
                    <a:pt x="4" y="576"/>
                  </a:lnTo>
                  <a:lnTo>
                    <a:pt x="4" y="581"/>
                  </a:lnTo>
                  <a:lnTo>
                    <a:pt x="4" y="588"/>
                  </a:lnTo>
                  <a:lnTo>
                    <a:pt x="4" y="593"/>
                  </a:lnTo>
                  <a:lnTo>
                    <a:pt x="4" y="597"/>
                  </a:lnTo>
                  <a:lnTo>
                    <a:pt x="4" y="603"/>
                  </a:lnTo>
                  <a:lnTo>
                    <a:pt x="3" y="608"/>
                  </a:lnTo>
                  <a:lnTo>
                    <a:pt x="3" y="611"/>
                  </a:lnTo>
                  <a:close/>
                </a:path>
              </a:pathLst>
            </a:custGeom>
            <a:solidFill>
              <a:srgbClr val="EFA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596" y="2062"/>
              <a:ext cx="1054" cy="544"/>
            </a:xfrm>
            <a:custGeom>
              <a:avLst/>
              <a:gdLst>
                <a:gd name="T0" fmla="*/ 2110 w 2110"/>
                <a:gd name="T1" fmla="*/ 249 h 1088"/>
                <a:gd name="T2" fmla="*/ 117 w 2110"/>
                <a:gd name="T3" fmla="*/ 104 h 1088"/>
                <a:gd name="T4" fmla="*/ 72 w 2110"/>
                <a:gd name="T5" fmla="*/ 580 h 1088"/>
                <a:gd name="T6" fmla="*/ 49 w 2110"/>
                <a:gd name="T7" fmla="*/ 454 h 1088"/>
                <a:gd name="T8" fmla="*/ 7 w 2110"/>
                <a:gd name="T9" fmla="*/ 487 h 1088"/>
                <a:gd name="T10" fmla="*/ 1 w 2110"/>
                <a:gd name="T11" fmla="*/ 582 h 1088"/>
                <a:gd name="T12" fmla="*/ 16 w 2110"/>
                <a:gd name="T13" fmla="*/ 614 h 1088"/>
                <a:gd name="T14" fmla="*/ 67 w 2110"/>
                <a:gd name="T15" fmla="*/ 606 h 1088"/>
                <a:gd name="T16" fmla="*/ 99 w 2110"/>
                <a:gd name="T17" fmla="*/ 605 h 1088"/>
                <a:gd name="T18" fmla="*/ 72 w 2110"/>
                <a:gd name="T19" fmla="*/ 695 h 1088"/>
                <a:gd name="T20" fmla="*/ 119 w 2110"/>
                <a:gd name="T21" fmla="*/ 967 h 1088"/>
                <a:gd name="T22" fmla="*/ 861 w 2110"/>
                <a:gd name="T23" fmla="*/ 1026 h 1088"/>
                <a:gd name="T24" fmla="*/ 877 w 2110"/>
                <a:gd name="T25" fmla="*/ 1050 h 1088"/>
                <a:gd name="T26" fmla="*/ 898 w 2110"/>
                <a:gd name="T27" fmla="*/ 1068 h 1088"/>
                <a:gd name="T28" fmla="*/ 921 w 2110"/>
                <a:gd name="T29" fmla="*/ 1080 h 1088"/>
                <a:gd name="T30" fmla="*/ 948 w 2110"/>
                <a:gd name="T31" fmla="*/ 1084 h 1088"/>
                <a:gd name="T32" fmla="*/ 976 w 2110"/>
                <a:gd name="T33" fmla="*/ 1085 h 1088"/>
                <a:gd name="T34" fmla="*/ 1004 w 2110"/>
                <a:gd name="T35" fmla="*/ 1087 h 1088"/>
                <a:gd name="T36" fmla="*/ 1031 w 2110"/>
                <a:gd name="T37" fmla="*/ 1088 h 1088"/>
                <a:gd name="T38" fmla="*/ 1059 w 2110"/>
                <a:gd name="T39" fmla="*/ 1088 h 1088"/>
                <a:gd name="T40" fmla="*/ 1095 w 2110"/>
                <a:gd name="T41" fmla="*/ 1082 h 1088"/>
                <a:gd name="T42" fmla="*/ 1125 w 2110"/>
                <a:gd name="T43" fmla="*/ 1064 h 1088"/>
                <a:gd name="T44" fmla="*/ 1147 w 2110"/>
                <a:gd name="T45" fmla="*/ 1034 h 1088"/>
                <a:gd name="T46" fmla="*/ 1157 w 2110"/>
                <a:gd name="T47" fmla="*/ 997 h 1088"/>
                <a:gd name="T48" fmla="*/ 1795 w 2110"/>
                <a:gd name="T49" fmla="*/ 941 h 1088"/>
                <a:gd name="T50" fmla="*/ 1806 w 2110"/>
                <a:gd name="T51" fmla="*/ 956 h 1088"/>
                <a:gd name="T52" fmla="*/ 1820 w 2110"/>
                <a:gd name="T53" fmla="*/ 968 h 1088"/>
                <a:gd name="T54" fmla="*/ 1836 w 2110"/>
                <a:gd name="T55" fmla="*/ 974 h 1088"/>
                <a:gd name="T56" fmla="*/ 1852 w 2110"/>
                <a:gd name="T57" fmla="*/ 975 h 1088"/>
                <a:gd name="T58" fmla="*/ 1869 w 2110"/>
                <a:gd name="T59" fmla="*/ 976 h 1088"/>
                <a:gd name="T60" fmla="*/ 1886 w 2110"/>
                <a:gd name="T61" fmla="*/ 976 h 1088"/>
                <a:gd name="T62" fmla="*/ 1902 w 2110"/>
                <a:gd name="T63" fmla="*/ 977 h 1088"/>
                <a:gd name="T64" fmla="*/ 1922 w 2110"/>
                <a:gd name="T65" fmla="*/ 977 h 1088"/>
                <a:gd name="T66" fmla="*/ 1942 w 2110"/>
                <a:gd name="T67" fmla="*/ 968 h 1088"/>
                <a:gd name="T68" fmla="*/ 1958 w 2110"/>
                <a:gd name="T69" fmla="*/ 951 h 1088"/>
                <a:gd name="T70" fmla="*/ 1969 w 2110"/>
                <a:gd name="T71" fmla="*/ 928 h 1088"/>
                <a:gd name="T72" fmla="*/ 2110 w 2110"/>
                <a:gd name="T73" fmla="*/ 901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10" h="1088">
                  <a:moveTo>
                    <a:pt x="2110" y="901"/>
                  </a:moveTo>
                  <a:lnTo>
                    <a:pt x="2110" y="249"/>
                  </a:lnTo>
                  <a:lnTo>
                    <a:pt x="724" y="0"/>
                  </a:lnTo>
                  <a:lnTo>
                    <a:pt x="117" y="104"/>
                  </a:lnTo>
                  <a:lnTo>
                    <a:pt x="102" y="586"/>
                  </a:lnTo>
                  <a:lnTo>
                    <a:pt x="72" y="580"/>
                  </a:lnTo>
                  <a:lnTo>
                    <a:pt x="67" y="462"/>
                  </a:lnTo>
                  <a:lnTo>
                    <a:pt x="49" y="454"/>
                  </a:lnTo>
                  <a:lnTo>
                    <a:pt x="9" y="456"/>
                  </a:lnTo>
                  <a:lnTo>
                    <a:pt x="7" y="487"/>
                  </a:lnTo>
                  <a:lnTo>
                    <a:pt x="5" y="536"/>
                  </a:lnTo>
                  <a:lnTo>
                    <a:pt x="1" y="582"/>
                  </a:lnTo>
                  <a:lnTo>
                    <a:pt x="0" y="603"/>
                  </a:lnTo>
                  <a:lnTo>
                    <a:pt x="16" y="614"/>
                  </a:lnTo>
                  <a:lnTo>
                    <a:pt x="46" y="614"/>
                  </a:lnTo>
                  <a:lnTo>
                    <a:pt x="67" y="606"/>
                  </a:lnTo>
                  <a:lnTo>
                    <a:pt x="71" y="596"/>
                  </a:lnTo>
                  <a:lnTo>
                    <a:pt x="99" y="605"/>
                  </a:lnTo>
                  <a:lnTo>
                    <a:pt x="95" y="684"/>
                  </a:lnTo>
                  <a:lnTo>
                    <a:pt x="72" y="695"/>
                  </a:lnTo>
                  <a:lnTo>
                    <a:pt x="72" y="944"/>
                  </a:lnTo>
                  <a:lnTo>
                    <a:pt x="119" y="967"/>
                  </a:lnTo>
                  <a:lnTo>
                    <a:pt x="748" y="1037"/>
                  </a:lnTo>
                  <a:lnTo>
                    <a:pt x="861" y="1026"/>
                  </a:lnTo>
                  <a:lnTo>
                    <a:pt x="869" y="1038"/>
                  </a:lnTo>
                  <a:lnTo>
                    <a:pt x="877" y="1050"/>
                  </a:lnTo>
                  <a:lnTo>
                    <a:pt x="886" y="1059"/>
                  </a:lnTo>
                  <a:lnTo>
                    <a:pt x="898" y="1068"/>
                  </a:lnTo>
                  <a:lnTo>
                    <a:pt x="909" y="1075"/>
                  </a:lnTo>
                  <a:lnTo>
                    <a:pt x="921" y="1080"/>
                  </a:lnTo>
                  <a:lnTo>
                    <a:pt x="935" y="1083"/>
                  </a:lnTo>
                  <a:lnTo>
                    <a:pt x="948" y="1084"/>
                  </a:lnTo>
                  <a:lnTo>
                    <a:pt x="962" y="1085"/>
                  </a:lnTo>
                  <a:lnTo>
                    <a:pt x="976" y="1085"/>
                  </a:lnTo>
                  <a:lnTo>
                    <a:pt x="990" y="1087"/>
                  </a:lnTo>
                  <a:lnTo>
                    <a:pt x="1004" y="1087"/>
                  </a:lnTo>
                  <a:lnTo>
                    <a:pt x="1018" y="1088"/>
                  </a:lnTo>
                  <a:lnTo>
                    <a:pt x="1031" y="1088"/>
                  </a:lnTo>
                  <a:lnTo>
                    <a:pt x="1045" y="1088"/>
                  </a:lnTo>
                  <a:lnTo>
                    <a:pt x="1059" y="1088"/>
                  </a:lnTo>
                  <a:lnTo>
                    <a:pt x="1078" y="1087"/>
                  </a:lnTo>
                  <a:lnTo>
                    <a:pt x="1095" y="1082"/>
                  </a:lnTo>
                  <a:lnTo>
                    <a:pt x="1110" y="1074"/>
                  </a:lnTo>
                  <a:lnTo>
                    <a:pt x="1125" y="1064"/>
                  </a:lnTo>
                  <a:lnTo>
                    <a:pt x="1136" y="1050"/>
                  </a:lnTo>
                  <a:lnTo>
                    <a:pt x="1147" y="1034"/>
                  </a:lnTo>
                  <a:lnTo>
                    <a:pt x="1154" y="1016"/>
                  </a:lnTo>
                  <a:lnTo>
                    <a:pt x="1157" y="997"/>
                  </a:lnTo>
                  <a:lnTo>
                    <a:pt x="1791" y="932"/>
                  </a:lnTo>
                  <a:lnTo>
                    <a:pt x="1795" y="941"/>
                  </a:lnTo>
                  <a:lnTo>
                    <a:pt x="1800" y="950"/>
                  </a:lnTo>
                  <a:lnTo>
                    <a:pt x="1806" y="956"/>
                  </a:lnTo>
                  <a:lnTo>
                    <a:pt x="1813" y="962"/>
                  </a:lnTo>
                  <a:lnTo>
                    <a:pt x="1820" y="968"/>
                  </a:lnTo>
                  <a:lnTo>
                    <a:pt x="1828" y="971"/>
                  </a:lnTo>
                  <a:lnTo>
                    <a:pt x="1836" y="974"/>
                  </a:lnTo>
                  <a:lnTo>
                    <a:pt x="1844" y="975"/>
                  </a:lnTo>
                  <a:lnTo>
                    <a:pt x="1852" y="975"/>
                  </a:lnTo>
                  <a:lnTo>
                    <a:pt x="1861" y="976"/>
                  </a:lnTo>
                  <a:lnTo>
                    <a:pt x="1869" y="976"/>
                  </a:lnTo>
                  <a:lnTo>
                    <a:pt x="1877" y="976"/>
                  </a:lnTo>
                  <a:lnTo>
                    <a:pt x="1886" y="976"/>
                  </a:lnTo>
                  <a:lnTo>
                    <a:pt x="1894" y="977"/>
                  </a:lnTo>
                  <a:lnTo>
                    <a:pt x="1902" y="977"/>
                  </a:lnTo>
                  <a:lnTo>
                    <a:pt x="1911" y="978"/>
                  </a:lnTo>
                  <a:lnTo>
                    <a:pt x="1922" y="977"/>
                  </a:lnTo>
                  <a:lnTo>
                    <a:pt x="1932" y="974"/>
                  </a:lnTo>
                  <a:lnTo>
                    <a:pt x="1942" y="968"/>
                  </a:lnTo>
                  <a:lnTo>
                    <a:pt x="1951" y="960"/>
                  </a:lnTo>
                  <a:lnTo>
                    <a:pt x="1958" y="951"/>
                  </a:lnTo>
                  <a:lnTo>
                    <a:pt x="1965" y="940"/>
                  </a:lnTo>
                  <a:lnTo>
                    <a:pt x="1969" y="928"/>
                  </a:lnTo>
                  <a:lnTo>
                    <a:pt x="1973" y="914"/>
                  </a:lnTo>
                  <a:lnTo>
                    <a:pt x="2110" y="901"/>
                  </a:lnTo>
                  <a:close/>
                </a:path>
              </a:pathLst>
            </a:custGeom>
            <a:solidFill>
              <a:srgbClr val="1E19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3654" y="2243"/>
              <a:ext cx="284" cy="153"/>
            </a:xfrm>
            <a:custGeom>
              <a:avLst/>
              <a:gdLst>
                <a:gd name="T0" fmla="*/ 568 w 568"/>
                <a:gd name="T1" fmla="*/ 0 h 305"/>
                <a:gd name="T2" fmla="*/ 560 w 568"/>
                <a:gd name="T3" fmla="*/ 304 h 305"/>
                <a:gd name="T4" fmla="*/ 0 w 568"/>
                <a:gd name="T5" fmla="*/ 305 h 305"/>
                <a:gd name="T6" fmla="*/ 12 w 568"/>
                <a:gd name="T7" fmla="*/ 66 h 305"/>
                <a:gd name="T8" fmla="*/ 568 w 568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305">
                  <a:moveTo>
                    <a:pt x="568" y="0"/>
                  </a:moveTo>
                  <a:lnTo>
                    <a:pt x="560" y="304"/>
                  </a:lnTo>
                  <a:lnTo>
                    <a:pt x="0" y="305"/>
                  </a:lnTo>
                  <a:lnTo>
                    <a:pt x="12" y="66"/>
                  </a:lnTo>
                  <a:lnTo>
                    <a:pt x="568" y="0"/>
                  </a:lnTo>
                  <a:close/>
                </a:path>
              </a:pathLst>
            </a:custGeom>
            <a:solidFill>
              <a:srgbClr val="351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3658" y="2243"/>
              <a:ext cx="280" cy="73"/>
            </a:xfrm>
            <a:custGeom>
              <a:avLst/>
              <a:gdLst>
                <a:gd name="T0" fmla="*/ 559 w 559"/>
                <a:gd name="T1" fmla="*/ 0 h 147"/>
                <a:gd name="T2" fmla="*/ 555 w 559"/>
                <a:gd name="T3" fmla="*/ 121 h 147"/>
                <a:gd name="T4" fmla="*/ 0 w 559"/>
                <a:gd name="T5" fmla="*/ 147 h 147"/>
                <a:gd name="T6" fmla="*/ 3 w 559"/>
                <a:gd name="T7" fmla="*/ 66 h 147"/>
                <a:gd name="T8" fmla="*/ 559 w 559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9" h="147">
                  <a:moveTo>
                    <a:pt x="559" y="0"/>
                  </a:moveTo>
                  <a:lnTo>
                    <a:pt x="555" y="121"/>
                  </a:lnTo>
                  <a:lnTo>
                    <a:pt x="0" y="147"/>
                  </a:lnTo>
                  <a:lnTo>
                    <a:pt x="3" y="66"/>
                  </a:lnTo>
                  <a:lnTo>
                    <a:pt x="559" y="0"/>
                  </a:lnTo>
                  <a:close/>
                </a:path>
              </a:pathLst>
            </a:custGeom>
            <a:solidFill>
              <a:srgbClr val="726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3884" y="2243"/>
              <a:ext cx="54" cy="152"/>
            </a:xfrm>
            <a:custGeom>
              <a:avLst/>
              <a:gdLst>
                <a:gd name="T0" fmla="*/ 109 w 109"/>
                <a:gd name="T1" fmla="*/ 0 h 304"/>
                <a:gd name="T2" fmla="*/ 101 w 109"/>
                <a:gd name="T3" fmla="*/ 304 h 304"/>
                <a:gd name="T4" fmla="*/ 78 w 109"/>
                <a:gd name="T5" fmla="*/ 304 h 304"/>
                <a:gd name="T6" fmla="*/ 0 w 109"/>
                <a:gd name="T7" fmla="*/ 14 h 304"/>
                <a:gd name="T8" fmla="*/ 109 w 109"/>
                <a:gd name="T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304">
                  <a:moveTo>
                    <a:pt x="109" y="0"/>
                  </a:moveTo>
                  <a:lnTo>
                    <a:pt x="101" y="304"/>
                  </a:lnTo>
                  <a:lnTo>
                    <a:pt x="78" y="304"/>
                  </a:lnTo>
                  <a:lnTo>
                    <a:pt x="0" y="14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280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3670" y="2260"/>
              <a:ext cx="237" cy="135"/>
            </a:xfrm>
            <a:custGeom>
              <a:avLst/>
              <a:gdLst>
                <a:gd name="T0" fmla="*/ 475 w 475"/>
                <a:gd name="T1" fmla="*/ 270 h 270"/>
                <a:gd name="T2" fmla="*/ 314 w 475"/>
                <a:gd name="T3" fmla="*/ 270 h 270"/>
                <a:gd name="T4" fmla="*/ 0 w 475"/>
                <a:gd name="T5" fmla="*/ 28 h 270"/>
                <a:gd name="T6" fmla="*/ 66 w 475"/>
                <a:gd name="T7" fmla="*/ 20 h 270"/>
                <a:gd name="T8" fmla="*/ 396 w 475"/>
                <a:gd name="T9" fmla="*/ 256 h 270"/>
                <a:gd name="T10" fmla="*/ 175 w 475"/>
                <a:gd name="T11" fmla="*/ 8 h 270"/>
                <a:gd name="T12" fmla="*/ 257 w 475"/>
                <a:gd name="T13" fmla="*/ 0 h 270"/>
                <a:gd name="T14" fmla="*/ 475 w 475"/>
                <a:gd name="T15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5" h="270">
                  <a:moveTo>
                    <a:pt x="475" y="270"/>
                  </a:moveTo>
                  <a:lnTo>
                    <a:pt x="314" y="270"/>
                  </a:lnTo>
                  <a:lnTo>
                    <a:pt x="0" y="28"/>
                  </a:lnTo>
                  <a:lnTo>
                    <a:pt x="66" y="20"/>
                  </a:lnTo>
                  <a:lnTo>
                    <a:pt x="396" y="256"/>
                  </a:lnTo>
                  <a:lnTo>
                    <a:pt x="175" y="8"/>
                  </a:lnTo>
                  <a:lnTo>
                    <a:pt x="257" y="0"/>
                  </a:lnTo>
                  <a:lnTo>
                    <a:pt x="475" y="270"/>
                  </a:lnTo>
                  <a:close/>
                </a:path>
              </a:pathLst>
            </a:custGeom>
            <a:solidFill>
              <a:srgbClr val="726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3" name="Freeform 15"/>
            <p:cNvSpPr>
              <a:spLocks noEditPoints="1"/>
            </p:cNvSpPr>
            <p:nvPr/>
          </p:nvSpPr>
          <p:spPr bwMode="auto">
            <a:xfrm>
              <a:off x="3670" y="2260"/>
              <a:ext cx="168" cy="53"/>
            </a:xfrm>
            <a:custGeom>
              <a:avLst/>
              <a:gdLst>
                <a:gd name="T0" fmla="*/ 178 w 335"/>
                <a:gd name="T1" fmla="*/ 101 h 106"/>
                <a:gd name="T2" fmla="*/ 180 w 335"/>
                <a:gd name="T3" fmla="*/ 102 h 106"/>
                <a:gd name="T4" fmla="*/ 178 w 335"/>
                <a:gd name="T5" fmla="*/ 102 h 106"/>
                <a:gd name="T6" fmla="*/ 178 w 335"/>
                <a:gd name="T7" fmla="*/ 101 h 106"/>
                <a:gd name="T8" fmla="*/ 178 w 335"/>
                <a:gd name="T9" fmla="*/ 101 h 106"/>
                <a:gd name="T10" fmla="*/ 178 w 335"/>
                <a:gd name="T11" fmla="*/ 11 h 106"/>
                <a:gd name="T12" fmla="*/ 178 w 335"/>
                <a:gd name="T13" fmla="*/ 8 h 106"/>
                <a:gd name="T14" fmla="*/ 257 w 335"/>
                <a:gd name="T15" fmla="*/ 0 h 106"/>
                <a:gd name="T16" fmla="*/ 335 w 335"/>
                <a:gd name="T17" fmla="*/ 96 h 106"/>
                <a:gd name="T18" fmla="*/ 257 w 335"/>
                <a:gd name="T19" fmla="*/ 99 h 106"/>
                <a:gd name="T20" fmla="*/ 178 w 335"/>
                <a:gd name="T21" fmla="*/ 11 h 106"/>
                <a:gd name="T22" fmla="*/ 100 w 335"/>
                <a:gd name="T23" fmla="*/ 106 h 106"/>
                <a:gd name="T24" fmla="*/ 0 w 335"/>
                <a:gd name="T25" fmla="*/ 28 h 106"/>
                <a:gd name="T26" fmla="*/ 66 w 335"/>
                <a:gd name="T27" fmla="*/ 20 h 106"/>
                <a:gd name="T28" fmla="*/ 178 w 335"/>
                <a:gd name="T29" fmla="*/ 101 h 106"/>
                <a:gd name="T30" fmla="*/ 178 w 335"/>
                <a:gd name="T31" fmla="*/ 102 h 106"/>
                <a:gd name="T32" fmla="*/ 100 w 335"/>
                <a:gd name="T33" fmla="*/ 106 h 106"/>
                <a:gd name="T34" fmla="*/ 100 w 335"/>
                <a:gd name="T35" fmla="*/ 106 h 106"/>
                <a:gd name="T36" fmla="*/ 178 w 335"/>
                <a:gd name="T37" fmla="*/ 8 h 106"/>
                <a:gd name="T38" fmla="*/ 178 w 335"/>
                <a:gd name="T39" fmla="*/ 11 h 106"/>
                <a:gd name="T40" fmla="*/ 175 w 335"/>
                <a:gd name="T41" fmla="*/ 8 h 106"/>
                <a:gd name="T42" fmla="*/ 178 w 335"/>
                <a:gd name="T4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5" h="106">
                  <a:moveTo>
                    <a:pt x="178" y="101"/>
                  </a:moveTo>
                  <a:lnTo>
                    <a:pt x="180" y="102"/>
                  </a:lnTo>
                  <a:lnTo>
                    <a:pt x="178" y="102"/>
                  </a:lnTo>
                  <a:lnTo>
                    <a:pt x="178" y="101"/>
                  </a:lnTo>
                  <a:lnTo>
                    <a:pt x="178" y="101"/>
                  </a:lnTo>
                  <a:close/>
                  <a:moveTo>
                    <a:pt x="178" y="11"/>
                  </a:moveTo>
                  <a:lnTo>
                    <a:pt x="178" y="8"/>
                  </a:lnTo>
                  <a:lnTo>
                    <a:pt x="257" y="0"/>
                  </a:lnTo>
                  <a:lnTo>
                    <a:pt x="335" y="96"/>
                  </a:lnTo>
                  <a:lnTo>
                    <a:pt x="257" y="99"/>
                  </a:lnTo>
                  <a:lnTo>
                    <a:pt x="178" y="11"/>
                  </a:lnTo>
                  <a:close/>
                  <a:moveTo>
                    <a:pt x="100" y="106"/>
                  </a:moveTo>
                  <a:lnTo>
                    <a:pt x="0" y="28"/>
                  </a:lnTo>
                  <a:lnTo>
                    <a:pt x="66" y="20"/>
                  </a:lnTo>
                  <a:lnTo>
                    <a:pt x="178" y="101"/>
                  </a:lnTo>
                  <a:lnTo>
                    <a:pt x="178" y="102"/>
                  </a:lnTo>
                  <a:lnTo>
                    <a:pt x="100" y="106"/>
                  </a:lnTo>
                  <a:lnTo>
                    <a:pt x="100" y="106"/>
                  </a:lnTo>
                  <a:close/>
                  <a:moveTo>
                    <a:pt x="178" y="8"/>
                  </a:moveTo>
                  <a:lnTo>
                    <a:pt x="178" y="11"/>
                  </a:lnTo>
                  <a:lnTo>
                    <a:pt x="175" y="8"/>
                  </a:lnTo>
                  <a:lnTo>
                    <a:pt x="178" y="8"/>
                  </a:lnTo>
                  <a:close/>
                </a:path>
              </a:pathLst>
            </a:custGeom>
            <a:solidFill>
              <a:srgbClr val="280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3661" y="2102"/>
              <a:ext cx="275" cy="129"/>
            </a:xfrm>
            <a:custGeom>
              <a:avLst/>
              <a:gdLst>
                <a:gd name="T0" fmla="*/ 551 w 551"/>
                <a:gd name="T1" fmla="*/ 0 h 258"/>
                <a:gd name="T2" fmla="*/ 551 w 551"/>
                <a:gd name="T3" fmla="*/ 183 h 258"/>
                <a:gd name="T4" fmla="*/ 0 w 551"/>
                <a:gd name="T5" fmla="*/ 258 h 258"/>
                <a:gd name="T6" fmla="*/ 7 w 551"/>
                <a:gd name="T7" fmla="*/ 86 h 258"/>
                <a:gd name="T8" fmla="*/ 551 w 551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258">
                  <a:moveTo>
                    <a:pt x="551" y="0"/>
                  </a:moveTo>
                  <a:lnTo>
                    <a:pt x="551" y="183"/>
                  </a:lnTo>
                  <a:lnTo>
                    <a:pt x="0" y="258"/>
                  </a:lnTo>
                  <a:lnTo>
                    <a:pt x="7" y="86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351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3847" y="2102"/>
              <a:ext cx="89" cy="100"/>
            </a:xfrm>
            <a:custGeom>
              <a:avLst/>
              <a:gdLst>
                <a:gd name="T0" fmla="*/ 177 w 177"/>
                <a:gd name="T1" fmla="*/ 0 h 201"/>
                <a:gd name="T2" fmla="*/ 177 w 177"/>
                <a:gd name="T3" fmla="*/ 183 h 201"/>
                <a:gd name="T4" fmla="*/ 47 w 177"/>
                <a:gd name="T5" fmla="*/ 201 h 201"/>
                <a:gd name="T6" fmla="*/ 0 w 177"/>
                <a:gd name="T7" fmla="*/ 29 h 201"/>
                <a:gd name="T8" fmla="*/ 177 w 177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201">
                  <a:moveTo>
                    <a:pt x="177" y="0"/>
                  </a:moveTo>
                  <a:lnTo>
                    <a:pt x="177" y="183"/>
                  </a:lnTo>
                  <a:lnTo>
                    <a:pt x="47" y="201"/>
                  </a:lnTo>
                  <a:lnTo>
                    <a:pt x="0" y="29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280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6" name="Freeform 18"/>
            <p:cNvSpPr>
              <a:spLocks noEditPoints="1"/>
            </p:cNvSpPr>
            <p:nvPr/>
          </p:nvSpPr>
          <p:spPr bwMode="auto">
            <a:xfrm>
              <a:off x="3958" y="2077"/>
              <a:ext cx="677" cy="494"/>
            </a:xfrm>
            <a:custGeom>
              <a:avLst/>
              <a:gdLst>
                <a:gd name="T0" fmla="*/ 683 w 1354"/>
                <a:gd name="T1" fmla="*/ 116 h 987"/>
                <a:gd name="T2" fmla="*/ 1354 w 1354"/>
                <a:gd name="T3" fmla="*/ 233 h 987"/>
                <a:gd name="T4" fmla="*/ 1354 w 1354"/>
                <a:gd name="T5" fmla="*/ 628 h 987"/>
                <a:gd name="T6" fmla="*/ 1318 w 1354"/>
                <a:gd name="T7" fmla="*/ 628 h 987"/>
                <a:gd name="T8" fmla="*/ 1318 w 1354"/>
                <a:gd name="T9" fmla="*/ 420 h 987"/>
                <a:gd name="T10" fmla="*/ 683 w 1354"/>
                <a:gd name="T11" fmla="*/ 353 h 987"/>
                <a:gd name="T12" fmla="*/ 683 w 1354"/>
                <a:gd name="T13" fmla="*/ 337 h 987"/>
                <a:gd name="T14" fmla="*/ 1317 w 1354"/>
                <a:gd name="T15" fmla="*/ 399 h 987"/>
                <a:gd name="T16" fmla="*/ 1317 w 1354"/>
                <a:gd name="T17" fmla="*/ 245 h 987"/>
                <a:gd name="T18" fmla="*/ 683 w 1354"/>
                <a:gd name="T19" fmla="*/ 135 h 987"/>
                <a:gd name="T20" fmla="*/ 683 w 1354"/>
                <a:gd name="T21" fmla="*/ 116 h 987"/>
                <a:gd name="T22" fmla="*/ 10 w 1354"/>
                <a:gd name="T23" fmla="*/ 0 h 987"/>
                <a:gd name="T24" fmla="*/ 683 w 1354"/>
                <a:gd name="T25" fmla="*/ 116 h 987"/>
                <a:gd name="T26" fmla="*/ 683 w 1354"/>
                <a:gd name="T27" fmla="*/ 135 h 987"/>
                <a:gd name="T28" fmla="*/ 53 w 1354"/>
                <a:gd name="T29" fmla="*/ 27 h 987"/>
                <a:gd name="T30" fmla="*/ 53 w 1354"/>
                <a:gd name="T31" fmla="*/ 275 h 987"/>
                <a:gd name="T32" fmla="*/ 683 w 1354"/>
                <a:gd name="T33" fmla="*/ 337 h 987"/>
                <a:gd name="T34" fmla="*/ 683 w 1354"/>
                <a:gd name="T35" fmla="*/ 353 h 987"/>
                <a:gd name="T36" fmla="*/ 286 w 1354"/>
                <a:gd name="T37" fmla="*/ 314 h 987"/>
                <a:gd name="T38" fmla="*/ 282 w 1354"/>
                <a:gd name="T39" fmla="*/ 365 h 987"/>
                <a:gd name="T40" fmla="*/ 50 w 1354"/>
                <a:gd name="T41" fmla="*/ 346 h 987"/>
                <a:gd name="T42" fmla="*/ 33 w 1354"/>
                <a:gd name="T43" fmla="*/ 983 h 987"/>
                <a:gd name="T44" fmla="*/ 22 w 1354"/>
                <a:gd name="T45" fmla="*/ 987 h 987"/>
                <a:gd name="T46" fmla="*/ 0 w 1354"/>
                <a:gd name="T47" fmla="*/ 983 h 987"/>
                <a:gd name="T48" fmla="*/ 10 w 1354"/>
                <a:gd name="T49" fmla="*/ 0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4" h="987">
                  <a:moveTo>
                    <a:pt x="683" y="116"/>
                  </a:moveTo>
                  <a:lnTo>
                    <a:pt x="1354" y="233"/>
                  </a:lnTo>
                  <a:lnTo>
                    <a:pt x="1354" y="628"/>
                  </a:lnTo>
                  <a:lnTo>
                    <a:pt x="1318" y="628"/>
                  </a:lnTo>
                  <a:lnTo>
                    <a:pt x="1318" y="420"/>
                  </a:lnTo>
                  <a:lnTo>
                    <a:pt x="683" y="353"/>
                  </a:lnTo>
                  <a:lnTo>
                    <a:pt x="683" y="337"/>
                  </a:lnTo>
                  <a:lnTo>
                    <a:pt x="1317" y="399"/>
                  </a:lnTo>
                  <a:lnTo>
                    <a:pt x="1317" y="245"/>
                  </a:lnTo>
                  <a:lnTo>
                    <a:pt x="683" y="135"/>
                  </a:lnTo>
                  <a:lnTo>
                    <a:pt x="683" y="116"/>
                  </a:lnTo>
                  <a:close/>
                  <a:moveTo>
                    <a:pt x="10" y="0"/>
                  </a:moveTo>
                  <a:lnTo>
                    <a:pt x="683" y="116"/>
                  </a:lnTo>
                  <a:lnTo>
                    <a:pt x="683" y="135"/>
                  </a:lnTo>
                  <a:lnTo>
                    <a:pt x="53" y="27"/>
                  </a:lnTo>
                  <a:lnTo>
                    <a:pt x="53" y="275"/>
                  </a:lnTo>
                  <a:lnTo>
                    <a:pt x="683" y="337"/>
                  </a:lnTo>
                  <a:lnTo>
                    <a:pt x="683" y="353"/>
                  </a:lnTo>
                  <a:lnTo>
                    <a:pt x="286" y="314"/>
                  </a:lnTo>
                  <a:lnTo>
                    <a:pt x="282" y="365"/>
                  </a:lnTo>
                  <a:lnTo>
                    <a:pt x="50" y="346"/>
                  </a:lnTo>
                  <a:lnTo>
                    <a:pt x="33" y="983"/>
                  </a:lnTo>
                  <a:lnTo>
                    <a:pt x="22" y="987"/>
                  </a:lnTo>
                  <a:lnTo>
                    <a:pt x="0" y="98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D1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7" name="Freeform 19"/>
            <p:cNvSpPr>
              <a:spLocks noEditPoints="1"/>
            </p:cNvSpPr>
            <p:nvPr/>
          </p:nvSpPr>
          <p:spPr bwMode="auto">
            <a:xfrm>
              <a:off x="3960" y="2366"/>
              <a:ext cx="675" cy="39"/>
            </a:xfrm>
            <a:custGeom>
              <a:avLst/>
              <a:gdLst>
                <a:gd name="T0" fmla="*/ 1351 w 1351"/>
                <a:gd name="T1" fmla="*/ 25 h 78"/>
                <a:gd name="T2" fmla="*/ 1351 w 1351"/>
                <a:gd name="T3" fmla="*/ 51 h 78"/>
                <a:gd name="T4" fmla="*/ 1315 w 1351"/>
                <a:gd name="T5" fmla="*/ 51 h 78"/>
                <a:gd name="T6" fmla="*/ 1315 w 1351"/>
                <a:gd name="T7" fmla="*/ 23 h 78"/>
                <a:gd name="T8" fmla="*/ 1351 w 1351"/>
                <a:gd name="T9" fmla="*/ 25 h 78"/>
                <a:gd name="T10" fmla="*/ 1351 w 1351"/>
                <a:gd name="T11" fmla="*/ 25 h 78"/>
                <a:gd name="T12" fmla="*/ 42 w 1351"/>
                <a:gd name="T13" fmla="*/ 2 h 78"/>
                <a:gd name="T14" fmla="*/ 38 w 1351"/>
                <a:gd name="T15" fmla="*/ 78 h 78"/>
                <a:gd name="T16" fmla="*/ 0 w 1351"/>
                <a:gd name="T17" fmla="*/ 78 h 78"/>
                <a:gd name="T18" fmla="*/ 0 w 1351"/>
                <a:gd name="T19" fmla="*/ 0 h 78"/>
                <a:gd name="T20" fmla="*/ 42 w 1351"/>
                <a:gd name="T21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1" h="78">
                  <a:moveTo>
                    <a:pt x="1351" y="25"/>
                  </a:moveTo>
                  <a:lnTo>
                    <a:pt x="1351" y="51"/>
                  </a:lnTo>
                  <a:lnTo>
                    <a:pt x="1315" y="51"/>
                  </a:lnTo>
                  <a:lnTo>
                    <a:pt x="1315" y="23"/>
                  </a:lnTo>
                  <a:lnTo>
                    <a:pt x="1351" y="25"/>
                  </a:lnTo>
                  <a:lnTo>
                    <a:pt x="1351" y="25"/>
                  </a:lnTo>
                  <a:close/>
                  <a:moveTo>
                    <a:pt x="42" y="2"/>
                  </a:moveTo>
                  <a:lnTo>
                    <a:pt x="38" y="78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E86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3958" y="2540"/>
              <a:ext cx="17" cy="31"/>
            </a:xfrm>
            <a:custGeom>
              <a:avLst/>
              <a:gdLst>
                <a:gd name="T0" fmla="*/ 35 w 35"/>
                <a:gd name="T1" fmla="*/ 0 h 63"/>
                <a:gd name="T2" fmla="*/ 33 w 35"/>
                <a:gd name="T3" fmla="*/ 59 h 63"/>
                <a:gd name="T4" fmla="*/ 22 w 35"/>
                <a:gd name="T5" fmla="*/ 63 h 63"/>
                <a:gd name="T6" fmla="*/ 0 w 35"/>
                <a:gd name="T7" fmla="*/ 59 h 63"/>
                <a:gd name="T8" fmla="*/ 2 w 35"/>
                <a:gd name="T9" fmla="*/ 1 h 63"/>
                <a:gd name="T10" fmla="*/ 35 w 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63">
                  <a:moveTo>
                    <a:pt x="35" y="0"/>
                  </a:moveTo>
                  <a:lnTo>
                    <a:pt x="33" y="59"/>
                  </a:lnTo>
                  <a:lnTo>
                    <a:pt x="22" y="63"/>
                  </a:lnTo>
                  <a:lnTo>
                    <a:pt x="0" y="59"/>
                  </a:lnTo>
                  <a:lnTo>
                    <a:pt x="2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A81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3959" y="2423"/>
              <a:ext cx="20" cy="86"/>
            </a:xfrm>
            <a:custGeom>
              <a:avLst/>
              <a:gdLst>
                <a:gd name="T0" fmla="*/ 39 w 39"/>
                <a:gd name="T1" fmla="*/ 0 h 171"/>
                <a:gd name="T2" fmla="*/ 35 w 39"/>
                <a:gd name="T3" fmla="*/ 168 h 171"/>
                <a:gd name="T4" fmla="*/ 0 w 39"/>
                <a:gd name="T5" fmla="*/ 171 h 171"/>
                <a:gd name="T6" fmla="*/ 0 w 39"/>
                <a:gd name="T7" fmla="*/ 0 h 171"/>
                <a:gd name="T8" fmla="*/ 39 w 39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71">
                  <a:moveTo>
                    <a:pt x="39" y="0"/>
                  </a:moveTo>
                  <a:lnTo>
                    <a:pt x="35" y="168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FA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3959" y="2423"/>
              <a:ext cx="20" cy="27"/>
            </a:xfrm>
            <a:custGeom>
              <a:avLst/>
              <a:gdLst>
                <a:gd name="T0" fmla="*/ 39 w 39"/>
                <a:gd name="T1" fmla="*/ 0 h 54"/>
                <a:gd name="T2" fmla="*/ 38 w 39"/>
                <a:gd name="T3" fmla="*/ 51 h 54"/>
                <a:gd name="T4" fmla="*/ 0 w 39"/>
                <a:gd name="T5" fmla="*/ 54 h 54"/>
                <a:gd name="T6" fmla="*/ 0 w 39"/>
                <a:gd name="T7" fmla="*/ 0 h 54"/>
                <a:gd name="T8" fmla="*/ 39 w 3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4">
                  <a:moveTo>
                    <a:pt x="39" y="0"/>
                  </a:moveTo>
                  <a:lnTo>
                    <a:pt x="38" y="51"/>
                  </a:lnTo>
                  <a:lnTo>
                    <a:pt x="0" y="54"/>
                  </a:lnTo>
                  <a:lnTo>
                    <a:pt x="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F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3845" y="2401"/>
              <a:ext cx="84" cy="55"/>
            </a:xfrm>
            <a:custGeom>
              <a:avLst/>
              <a:gdLst>
                <a:gd name="T0" fmla="*/ 166 w 167"/>
                <a:gd name="T1" fmla="*/ 0 h 109"/>
                <a:gd name="T2" fmla="*/ 36 w 167"/>
                <a:gd name="T3" fmla="*/ 0 h 109"/>
                <a:gd name="T4" fmla="*/ 1 w 167"/>
                <a:gd name="T5" fmla="*/ 25 h 109"/>
                <a:gd name="T6" fmla="*/ 0 w 167"/>
                <a:gd name="T7" fmla="*/ 103 h 109"/>
                <a:gd name="T8" fmla="*/ 143 w 167"/>
                <a:gd name="T9" fmla="*/ 109 h 109"/>
                <a:gd name="T10" fmla="*/ 135 w 167"/>
                <a:gd name="T11" fmla="*/ 24 h 109"/>
                <a:gd name="T12" fmla="*/ 136 w 167"/>
                <a:gd name="T13" fmla="*/ 23 h 109"/>
                <a:gd name="T14" fmla="*/ 141 w 167"/>
                <a:gd name="T15" fmla="*/ 21 h 109"/>
                <a:gd name="T16" fmla="*/ 146 w 167"/>
                <a:gd name="T17" fmla="*/ 16 h 109"/>
                <a:gd name="T18" fmla="*/ 153 w 167"/>
                <a:gd name="T19" fmla="*/ 11 h 109"/>
                <a:gd name="T20" fmla="*/ 159 w 167"/>
                <a:gd name="T21" fmla="*/ 8 h 109"/>
                <a:gd name="T22" fmla="*/ 164 w 167"/>
                <a:gd name="T23" fmla="*/ 3 h 109"/>
                <a:gd name="T24" fmla="*/ 167 w 167"/>
                <a:gd name="T25" fmla="*/ 1 h 109"/>
                <a:gd name="T26" fmla="*/ 166 w 167"/>
                <a:gd name="T2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09">
                  <a:moveTo>
                    <a:pt x="166" y="0"/>
                  </a:moveTo>
                  <a:lnTo>
                    <a:pt x="36" y="0"/>
                  </a:lnTo>
                  <a:lnTo>
                    <a:pt x="1" y="25"/>
                  </a:lnTo>
                  <a:lnTo>
                    <a:pt x="0" y="103"/>
                  </a:lnTo>
                  <a:lnTo>
                    <a:pt x="143" y="109"/>
                  </a:lnTo>
                  <a:lnTo>
                    <a:pt x="135" y="24"/>
                  </a:lnTo>
                  <a:lnTo>
                    <a:pt x="136" y="23"/>
                  </a:lnTo>
                  <a:lnTo>
                    <a:pt x="141" y="21"/>
                  </a:lnTo>
                  <a:lnTo>
                    <a:pt x="146" y="16"/>
                  </a:lnTo>
                  <a:lnTo>
                    <a:pt x="153" y="11"/>
                  </a:lnTo>
                  <a:lnTo>
                    <a:pt x="159" y="8"/>
                  </a:lnTo>
                  <a:lnTo>
                    <a:pt x="164" y="3"/>
                  </a:lnTo>
                  <a:lnTo>
                    <a:pt x="167" y="1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A81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3845" y="2427"/>
              <a:ext cx="72" cy="29"/>
            </a:xfrm>
            <a:custGeom>
              <a:avLst/>
              <a:gdLst>
                <a:gd name="T0" fmla="*/ 1 w 143"/>
                <a:gd name="T1" fmla="*/ 0 h 57"/>
                <a:gd name="T2" fmla="*/ 0 w 143"/>
                <a:gd name="T3" fmla="*/ 51 h 57"/>
                <a:gd name="T4" fmla="*/ 143 w 143"/>
                <a:gd name="T5" fmla="*/ 57 h 57"/>
                <a:gd name="T6" fmla="*/ 138 w 143"/>
                <a:gd name="T7" fmla="*/ 3 h 57"/>
                <a:gd name="T8" fmla="*/ 1 w 143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57">
                  <a:moveTo>
                    <a:pt x="1" y="0"/>
                  </a:moveTo>
                  <a:lnTo>
                    <a:pt x="0" y="51"/>
                  </a:lnTo>
                  <a:lnTo>
                    <a:pt x="143" y="57"/>
                  </a:lnTo>
                  <a:lnTo>
                    <a:pt x="138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877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845" y="2427"/>
              <a:ext cx="70" cy="20"/>
            </a:xfrm>
            <a:custGeom>
              <a:avLst/>
              <a:gdLst>
                <a:gd name="T0" fmla="*/ 1 w 140"/>
                <a:gd name="T1" fmla="*/ 0 h 40"/>
                <a:gd name="T2" fmla="*/ 0 w 140"/>
                <a:gd name="T3" fmla="*/ 34 h 40"/>
                <a:gd name="T4" fmla="*/ 140 w 140"/>
                <a:gd name="T5" fmla="*/ 40 h 40"/>
                <a:gd name="T6" fmla="*/ 138 w 140"/>
                <a:gd name="T7" fmla="*/ 3 h 40"/>
                <a:gd name="T8" fmla="*/ 1 w 1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40">
                  <a:moveTo>
                    <a:pt x="1" y="0"/>
                  </a:moveTo>
                  <a:lnTo>
                    <a:pt x="0" y="34"/>
                  </a:lnTo>
                  <a:lnTo>
                    <a:pt x="140" y="40"/>
                  </a:lnTo>
                  <a:lnTo>
                    <a:pt x="138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FA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4584" y="2290"/>
              <a:ext cx="24" cy="78"/>
            </a:xfrm>
            <a:custGeom>
              <a:avLst/>
              <a:gdLst>
                <a:gd name="T0" fmla="*/ 0 w 48"/>
                <a:gd name="T1" fmla="*/ 155 h 155"/>
                <a:gd name="T2" fmla="*/ 46 w 48"/>
                <a:gd name="T3" fmla="*/ 155 h 155"/>
                <a:gd name="T4" fmla="*/ 48 w 48"/>
                <a:gd name="T5" fmla="*/ 5 h 155"/>
                <a:gd name="T6" fmla="*/ 0 w 48"/>
                <a:gd name="T7" fmla="*/ 0 h 155"/>
                <a:gd name="T8" fmla="*/ 0 w 48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55">
                  <a:moveTo>
                    <a:pt x="0" y="155"/>
                  </a:moveTo>
                  <a:lnTo>
                    <a:pt x="46" y="155"/>
                  </a:lnTo>
                  <a:lnTo>
                    <a:pt x="48" y="5"/>
                  </a:lnTo>
                  <a:lnTo>
                    <a:pt x="0" y="0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584" y="2354"/>
              <a:ext cx="23" cy="14"/>
            </a:xfrm>
            <a:custGeom>
              <a:avLst/>
              <a:gdLst>
                <a:gd name="T0" fmla="*/ 0 w 46"/>
                <a:gd name="T1" fmla="*/ 28 h 28"/>
                <a:gd name="T2" fmla="*/ 46 w 46"/>
                <a:gd name="T3" fmla="*/ 28 h 28"/>
                <a:gd name="T4" fmla="*/ 46 w 46"/>
                <a:gd name="T5" fmla="*/ 3 h 28"/>
                <a:gd name="T6" fmla="*/ 0 w 46"/>
                <a:gd name="T7" fmla="*/ 0 h 28"/>
                <a:gd name="T8" fmla="*/ 0 w 4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8">
                  <a:moveTo>
                    <a:pt x="0" y="28"/>
                  </a:moveTo>
                  <a:lnTo>
                    <a:pt x="46" y="28"/>
                  </a:lnTo>
                  <a:lnTo>
                    <a:pt x="46" y="3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4584" y="2290"/>
              <a:ext cx="24" cy="20"/>
            </a:xfrm>
            <a:custGeom>
              <a:avLst/>
              <a:gdLst>
                <a:gd name="T0" fmla="*/ 46 w 48"/>
                <a:gd name="T1" fmla="*/ 41 h 41"/>
                <a:gd name="T2" fmla="*/ 48 w 48"/>
                <a:gd name="T3" fmla="*/ 5 h 41"/>
                <a:gd name="T4" fmla="*/ 0 w 48"/>
                <a:gd name="T5" fmla="*/ 0 h 41"/>
                <a:gd name="T6" fmla="*/ 0 w 48"/>
                <a:gd name="T7" fmla="*/ 39 h 41"/>
                <a:gd name="T8" fmla="*/ 46 w 48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1">
                  <a:moveTo>
                    <a:pt x="46" y="41"/>
                  </a:moveTo>
                  <a:lnTo>
                    <a:pt x="48" y="5"/>
                  </a:lnTo>
                  <a:lnTo>
                    <a:pt x="0" y="0"/>
                  </a:lnTo>
                  <a:lnTo>
                    <a:pt x="0" y="39"/>
                  </a:lnTo>
                  <a:lnTo>
                    <a:pt x="46" y="41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545" y="2286"/>
              <a:ext cx="33" cy="82"/>
            </a:xfrm>
            <a:custGeom>
              <a:avLst/>
              <a:gdLst>
                <a:gd name="T0" fmla="*/ 0 w 67"/>
                <a:gd name="T1" fmla="*/ 163 h 164"/>
                <a:gd name="T2" fmla="*/ 67 w 67"/>
                <a:gd name="T3" fmla="*/ 164 h 164"/>
                <a:gd name="T4" fmla="*/ 67 w 67"/>
                <a:gd name="T5" fmla="*/ 7 h 164"/>
                <a:gd name="T6" fmla="*/ 0 w 67"/>
                <a:gd name="T7" fmla="*/ 0 h 164"/>
                <a:gd name="T8" fmla="*/ 0 w 67"/>
                <a:gd name="T9" fmla="*/ 41 h 164"/>
                <a:gd name="T10" fmla="*/ 0 w 67"/>
                <a:gd name="T11" fmla="*/ 81 h 164"/>
                <a:gd name="T12" fmla="*/ 0 w 67"/>
                <a:gd name="T13" fmla="*/ 123 h 164"/>
                <a:gd name="T14" fmla="*/ 0 w 67"/>
                <a:gd name="T15" fmla="*/ 16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64">
                  <a:moveTo>
                    <a:pt x="0" y="163"/>
                  </a:moveTo>
                  <a:lnTo>
                    <a:pt x="67" y="164"/>
                  </a:lnTo>
                  <a:lnTo>
                    <a:pt x="67" y="7"/>
                  </a:lnTo>
                  <a:lnTo>
                    <a:pt x="0" y="0"/>
                  </a:lnTo>
                  <a:lnTo>
                    <a:pt x="0" y="41"/>
                  </a:lnTo>
                  <a:lnTo>
                    <a:pt x="0" y="81"/>
                  </a:lnTo>
                  <a:lnTo>
                    <a:pt x="0" y="123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545" y="2353"/>
              <a:ext cx="33" cy="15"/>
            </a:xfrm>
            <a:custGeom>
              <a:avLst/>
              <a:gdLst>
                <a:gd name="T0" fmla="*/ 0 w 67"/>
                <a:gd name="T1" fmla="*/ 28 h 29"/>
                <a:gd name="T2" fmla="*/ 67 w 67"/>
                <a:gd name="T3" fmla="*/ 29 h 29"/>
                <a:gd name="T4" fmla="*/ 67 w 67"/>
                <a:gd name="T5" fmla="*/ 1 h 29"/>
                <a:gd name="T6" fmla="*/ 0 w 67"/>
                <a:gd name="T7" fmla="*/ 0 h 29"/>
                <a:gd name="T8" fmla="*/ 0 w 67"/>
                <a:gd name="T9" fmla="*/ 7 h 29"/>
                <a:gd name="T10" fmla="*/ 0 w 67"/>
                <a:gd name="T11" fmla="*/ 14 h 29"/>
                <a:gd name="T12" fmla="*/ 0 w 67"/>
                <a:gd name="T13" fmla="*/ 21 h 29"/>
                <a:gd name="T14" fmla="*/ 0 w 67"/>
                <a:gd name="T15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9">
                  <a:moveTo>
                    <a:pt x="0" y="28"/>
                  </a:moveTo>
                  <a:lnTo>
                    <a:pt x="67" y="29"/>
                  </a:lnTo>
                  <a:lnTo>
                    <a:pt x="67" y="1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545" y="2286"/>
              <a:ext cx="33" cy="23"/>
            </a:xfrm>
            <a:custGeom>
              <a:avLst/>
              <a:gdLst>
                <a:gd name="T0" fmla="*/ 67 w 67"/>
                <a:gd name="T1" fmla="*/ 48 h 48"/>
                <a:gd name="T2" fmla="*/ 67 w 67"/>
                <a:gd name="T3" fmla="*/ 7 h 48"/>
                <a:gd name="T4" fmla="*/ 0 w 67"/>
                <a:gd name="T5" fmla="*/ 0 h 48"/>
                <a:gd name="T6" fmla="*/ 0 w 67"/>
                <a:gd name="T7" fmla="*/ 12 h 48"/>
                <a:gd name="T8" fmla="*/ 0 w 67"/>
                <a:gd name="T9" fmla="*/ 22 h 48"/>
                <a:gd name="T10" fmla="*/ 0 w 67"/>
                <a:gd name="T11" fmla="*/ 34 h 48"/>
                <a:gd name="T12" fmla="*/ 0 w 67"/>
                <a:gd name="T13" fmla="*/ 45 h 48"/>
                <a:gd name="T14" fmla="*/ 67 w 67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48">
                  <a:moveTo>
                    <a:pt x="67" y="48"/>
                  </a:moveTo>
                  <a:lnTo>
                    <a:pt x="67" y="7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34"/>
                  </a:lnTo>
                  <a:lnTo>
                    <a:pt x="0" y="45"/>
                  </a:lnTo>
                  <a:lnTo>
                    <a:pt x="67" y="48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502" y="2282"/>
              <a:ext cx="37" cy="85"/>
            </a:xfrm>
            <a:custGeom>
              <a:avLst/>
              <a:gdLst>
                <a:gd name="T0" fmla="*/ 0 w 73"/>
                <a:gd name="T1" fmla="*/ 171 h 171"/>
                <a:gd name="T2" fmla="*/ 73 w 73"/>
                <a:gd name="T3" fmla="*/ 171 h 171"/>
                <a:gd name="T4" fmla="*/ 73 w 73"/>
                <a:gd name="T5" fmla="*/ 131 h 171"/>
                <a:gd name="T6" fmla="*/ 73 w 73"/>
                <a:gd name="T7" fmla="*/ 89 h 171"/>
                <a:gd name="T8" fmla="*/ 73 w 73"/>
                <a:gd name="T9" fmla="*/ 49 h 171"/>
                <a:gd name="T10" fmla="*/ 73 w 73"/>
                <a:gd name="T11" fmla="*/ 7 h 171"/>
                <a:gd name="T12" fmla="*/ 0 w 73"/>
                <a:gd name="T13" fmla="*/ 0 h 171"/>
                <a:gd name="T14" fmla="*/ 0 w 73"/>
                <a:gd name="T15" fmla="*/ 42 h 171"/>
                <a:gd name="T16" fmla="*/ 0 w 73"/>
                <a:gd name="T17" fmla="*/ 84 h 171"/>
                <a:gd name="T18" fmla="*/ 0 w 73"/>
                <a:gd name="T19" fmla="*/ 128 h 171"/>
                <a:gd name="T20" fmla="*/ 0 w 73"/>
                <a:gd name="T21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71">
                  <a:moveTo>
                    <a:pt x="0" y="171"/>
                  </a:moveTo>
                  <a:lnTo>
                    <a:pt x="73" y="171"/>
                  </a:lnTo>
                  <a:lnTo>
                    <a:pt x="73" y="131"/>
                  </a:lnTo>
                  <a:lnTo>
                    <a:pt x="73" y="89"/>
                  </a:lnTo>
                  <a:lnTo>
                    <a:pt x="73" y="49"/>
                  </a:lnTo>
                  <a:lnTo>
                    <a:pt x="73" y="7"/>
                  </a:lnTo>
                  <a:lnTo>
                    <a:pt x="0" y="0"/>
                  </a:lnTo>
                  <a:lnTo>
                    <a:pt x="0" y="42"/>
                  </a:lnTo>
                  <a:lnTo>
                    <a:pt x="0" y="84"/>
                  </a:lnTo>
                  <a:lnTo>
                    <a:pt x="0" y="128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502" y="2351"/>
              <a:ext cx="37" cy="16"/>
            </a:xfrm>
            <a:custGeom>
              <a:avLst/>
              <a:gdLst>
                <a:gd name="T0" fmla="*/ 0 w 73"/>
                <a:gd name="T1" fmla="*/ 31 h 31"/>
                <a:gd name="T2" fmla="*/ 73 w 73"/>
                <a:gd name="T3" fmla="*/ 31 h 31"/>
                <a:gd name="T4" fmla="*/ 73 w 73"/>
                <a:gd name="T5" fmla="*/ 24 h 31"/>
                <a:gd name="T6" fmla="*/ 73 w 73"/>
                <a:gd name="T7" fmla="*/ 17 h 31"/>
                <a:gd name="T8" fmla="*/ 73 w 73"/>
                <a:gd name="T9" fmla="*/ 10 h 31"/>
                <a:gd name="T10" fmla="*/ 73 w 73"/>
                <a:gd name="T11" fmla="*/ 3 h 31"/>
                <a:gd name="T12" fmla="*/ 0 w 73"/>
                <a:gd name="T13" fmla="*/ 0 h 31"/>
                <a:gd name="T14" fmla="*/ 0 w 73"/>
                <a:gd name="T15" fmla="*/ 8 h 31"/>
                <a:gd name="T16" fmla="*/ 0 w 73"/>
                <a:gd name="T17" fmla="*/ 15 h 31"/>
                <a:gd name="T18" fmla="*/ 0 w 73"/>
                <a:gd name="T19" fmla="*/ 23 h 31"/>
                <a:gd name="T20" fmla="*/ 0 w 73"/>
                <a:gd name="T2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31">
                  <a:moveTo>
                    <a:pt x="0" y="31"/>
                  </a:moveTo>
                  <a:lnTo>
                    <a:pt x="73" y="31"/>
                  </a:lnTo>
                  <a:lnTo>
                    <a:pt x="73" y="24"/>
                  </a:lnTo>
                  <a:lnTo>
                    <a:pt x="73" y="17"/>
                  </a:lnTo>
                  <a:lnTo>
                    <a:pt x="73" y="10"/>
                  </a:lnTo>
                  <a:lnTo>
                    <a:pt x="73" y="3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3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502" y="2282"/>
              <a:ext cx="37" cy="25"/>
            </a:xfrm>
            <a:custGeom>
              <a:avLst/>
              <a:gdLst>
                <a:gd name="T0" fmla="*/ 73 w 73"/>
                <a:gd name="T1" fmla="*/ 51 h 51"/>
                <a:gd name="T2" fmla="*/ 73 w 73"/>
                <a:gd name="T3" fmla="*/ 40 h 51"/>
                <a:gd name="T4" fmla="*/ 73 w 73"/>
                <a:gd name="T5" fmla="*/ 29 h 51"/>
                <a:gd name="T6" fmla="*/ 73 w 73"/>
                <a:gd name="T7" fmla="*/ 19 h 51"/>
                <a:gd name="T8" fmla="*/ 73 w 73"/>
                <a:gd name="T9" fmla="*/ 7 h 51"/>
                <a:gd name="T10" fmla="*/ 0 w 73"/>
                <a:gd name="T11" fmla="*/ 0 h 51"/>
                <a:gd name="T12" fmla="*/ 0 w 73"/>
                <a:gd name="T13" fmla="*/ 12 h 51"/>
                <a:gd name="T14" fmla="*/ 0 w 73"/>
                <a:gd name="T15" fmla="*/ 23 h 51"/>
                <a:gd name="T16" fmla="*/ 0 w 73"/>
                <a:gd name="T17" fmla="*/ 36 h 51"/>
                <a:gd name="T18" fmla="*/ 0 w 73"/>
                <a:gd name="T19" fmla="*/ 48 h 51"/>
                <a:gd name="T20" fmla="*/ 73 w 73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51">
                  <a:moveTo>
                    <a:pt x="73" y="51"/>
                  </a:moveTo>
                  <a:lnTo>
                    <a:pt x="73" y="40"/>
                  </a:lnTo>
                  <a:lnTo>
                    <a:pt x="73" y="29"/>
                  </a:lnTo>
                  <a:lnTo>
                    <a:pt x="73" y="19"/>
                  </a:lnTo>
                  <a:lnTo>
                    <a:pt x="73" y="7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3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73" y="51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345" y="2266"/>
              <a:ext cx="50" cy="99"/>
            </a:xfrm>
            <a:custGeom>
              <a:avLst/>
              <a:gdLst>
                <a:gd name="T0" fmla="*/ 0 w 100"/>
                <a:gd name="T1" fmla="*/ 199 h 199"/>
                <a:gd name="T2" fmla="*/ 100 w 100"/>
                <a:gd name="T3" fmla="*/ 199 h 199"/>
                <a:gd name="T4" fmla="*/ 100 w 100"/>
                <a:gd name="T5" fmla="*/ 152 h 199"/>
                <a:gd name="T6" fmla="*/ 100 w 100"/>
                <a:gd name="T7" fmla="*/ 105 h 199"/>
                <a:gd name="T8" fmla="*/ 100 w 100"/>
                <a:gd name="T9" fmla="*/ 58 h 199"/>
                <a:gd name="T10" fmla="*/ 100 w 100"/>
                <a:gd name="T11" fmla="*/ 9 h 199"/>
                <a:gd name="T12" fmla="*/ 0 w 100"/>
                <a:gd name="T13" fmla="*/ 0 h 199"/>
                <a:gd name="T14" fmla="*/ 0 w 100"/>
                <a:gd name="T15" fmla="*/ 50 h 199"/>
                <a:gd name="T16" fmla="*/ 0 w 100"/>
                <a:gd name="T17" fmla="*/ 99 h 199"/>
                <a:gd name="T18" fmla="*/ 0 w 100"/>
                <a:gd name="T19" fmla="*/ 150 h 199"/>
                <a:gd name="T20" fmla="*/ 0 w 100"/>
                <a:gd name="T2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99">
                  <a:moveTo>
                    <a:pt x="0" y="199"/>
                  </a:moveTo>
                  <a:lnTo>
                    <a:pt x="100" y="199"/>
                  </a:lnTo>
                  <a:lnTo>
                    <a:pt x="100" y="152"/>
                  </a:lnTo>
                  <a:lnTo>
                    <a:pt x="100" y="105"/>
                  </a:lnTo>
                  <a:lnTo>
                    <a:pt x="100" y="58"/>
                  </a:lnTo>
                  <a:lnTo>
                    <a:pt x="100" y="9"/>
                  </a:lnTo>
                  <a:lnTo>
                    <a:pt x="0" y="0"/>
                  </a:lnTo>
                  <a:lnTo>
                    <a:pt x="0" y="50"/>
                  </a:lnTo>
                  <a:lnTo>
                    <a:pt x="0" y="99"/>
                  </a:lnTo>
                  <a:lnTo>
                    <a:pt x="0" y="150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345" y="2347"/>
              <a:ext cx="50" cy="18"/>
            </a:xfrm>
            <a:custGeom>
              <a:avLst/>
              <a:gdLst>
                <a:gd name="T0" fmla="*/ 0 w 100"/>
                <a:gd name="T1" fmla="*/ 35 h 35"/>
                <a:gd name="T2" fmla="*/ 100 w 100"/>
                <a:gd name="T3" fmla="*/ 35 h 35"/>
                <a:gd name="T4" fmla="*/ 100 w 100"/>
                <a:gd name="T5" fmla="*/ 27 h 35"/>
                <a:gd name="T6" fmla="*/ 100 w 100"/>
                <a:gd name="T7" fmla="*/ 19 h 35"/>
                <a:gd name="T8" fmla="*/ 100 w 100"/>
                <a:gd name="T9" fmla="*/ 11 h 35"/>
                <a:gd name="T10" fmla="*/ 100 w 100"/>
                <a:gd name="T11" fmla="*/ 3 h 35"/>
                <a:gd name="T12" fmla="*/ 0 w 100"/>
                <a:gd name="T13" fmla="*/ 0 h 35"/>
                <a:gd name="T14" fmla="*/ 0 w 100"/>
                <a:gd name="T15" fmla="*/ 9 h 35"/>
                <a:gd name="T16" fmla="*/ 0 w 100"/>
                <a:gd name="T17" fmla="*/ 18 h 35"/>
                <a:gd name="T18" fmla="*/ 0 w 100"/>
                <a:gd name="T19" fmla="*/ 26 h 35"/>
                <a:gd name="T20" fmla="*/ 0 w 100"/>
                <a:gd name="T2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35">
                  <a:moveTo>
                    <a:pt x="0" y="35"/>
                  </a:moveTo>
                  <a:lnTo>
                    <a:pt x="100" y="35"/>
                  </a:lnTo>
                  <a:lnTo>
                    <a:pt x="100" y="27"/>
                  </a:lnTo>
                  <a:lnTo>
                    <a:pt x="100" y="19"/>
                  </a:lnTo>
                  <a:lnTo>
                    <a:pt x="100" y="11"/>
                  </a:lnTo>
                  <a:lnTo>
                    <a:pt x="100" y="3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345" y="2266"/>
              <a:ext cx="50" cy="34"/>
            </a:xfrm>
            <a:custGeom>
              <a:avLst/>
              <a:gdLst>
                <a:gd name="T0" fmla="*/ 100 w 100"/>
                <a:gd name="T1" fmla="*/ 68 h 68"/>
                <a:gd name="T2" fmla="*/ 100 w 100"/>
                <a:gd name="T3" fmla="*/ 53 h 68"/>
                <a:gd name="T4" fmla="*/ 100 w 100"/>
                <a:gd name="T5" fmla="*/ 38 h 68"/>
                <a:gd name="T6" fmla="*/ 100 w 100"/>
                <a:gd name="T7" fmla="*/ 24 h 68"/>
                <a:gd name="T8" fmla="*/ 100 w 100"/>
                <a:gd name="T9" fmla="*/ 9 h 68"/>
                <a:gd name="T10" fmla="*/ 0 w 100"/>
                <a:gd name="T11" fmla="*/ 0 h 68"/>
                <a:gd name="T12" fmla="*/ 0 w 100"/>
                <a:gd name="T13" fmla="*/ 16 h 68"/>
                <a:gd name="T14" fmla="*/ 0 w 100"/>
                <a:gd name="T15" fmla="*/ 31 h 68"/>
                <a:gd name="T16" fmla="*/ 0 w 100"/>
                <a:gd name="T17" fmla="*/ 47 h 68"/>
                <a:gd name="T18" fmla="*/ 0 w 100"/>
                <a:gd name="T19" fmla="*/ 64 h 68"/>
                <a:gd name="T20" fmla="*/ 100 w 100"/>
                <a:gd name="T2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68">
                  <a:moveTo>
                    <a:pt x="100" y="68"/>
                  </a:moveTo>
                  <a:lnTo>
                    <a:pt x="100" y="53"/>
                  </a:lnTo>
                  <a:lnTo>
                    <a:pt x="100" y="38"/>
                  </a:lnTo>
                  <a:lnTo>
                    <a:pt x="100" y="24"/>
                  </a:lnTo>
                  <a:lnTo>
                    <a:pt x="100" y="9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31"/>
                  </a:lnTo>
                  <a:lnTo>
                    <a:pt x="0" y="47"/>
                  </a:lnTo>
                  <a:lnTo>
                    <a:pt x="0" y="64"/>
                  </a:lnTo>
                  <a:lnTo>
                    <a:pt x="100" y="68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281" y="2259"/>
              <a:ext cx="56" cy="106"/>
            </a:xfrm>
            <a:custGeom>
              <a:avLst/>
              <a:gdLst>
                <a:gd name="T0" fmla="*/ 0 w 113"/>
                <a:gd name="T1" fmla="*/ 210 h 213"/>
                <a:gd name="T2" fmla="*/ 113 w 113"/>
                <a:gd name="T3" fmla="*/ 213 h 213"/>
                <a:gd name="T4" fmla="*/ 113 w 113"/>
                <a:gd name="T5" fmla="*/ 163 h 213"/>
                <a:gd name="T6" fmla="*/ 113 w 113"/>
                <a:gd name="T7" fmla="*/ 113 h 213"/>
                <a:gd name="T8" fmla="*/ 113 w 113"/>
                <a:gd name="T9" fmla="*/ 63 h 213"/>
                <a:gd name="T10" fmla="*/ 113 w 113"/>
                <a:gd name="T11" fmla="*/ 12 h 213"/>
                <a:gd name="T12" fmla="*/ 0 w 113"/>
                <a:gd name="T13" fmla="*/ 0 h 213"/>
                <a:gd name="T14" fmla="*/ 0 w 113"/>
                <a:gd name="T15" fmla="*/ 53 h 213"/>
                <a:gd name="T16" fmla="*/ 0 w 113"/>
                <a:gd name="T17" fmla="*/ 105 h 213"/>
                <a:gd name="T18" fmla="*/ 0 w 113"/>
                <a:gd name="T19" fmla="*/ 157 h 213"/>
                <a:gd name="T20" fmla="*/ 0 w 113"/>
                <a:gd name="T21" fmla="*/ 21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213">
                  <a:moveTo>
                    <a:pt x="0" y="210"/>
                  </a:moveTo>
                  <a:lnTo>
                    <a:pt x="113" y="213"/>
                  </a:lnTo>
                  <a:lnTo>
                    <a:pt x="113" y="163"/>
                  </a:lnTo>
                  <a:lnTo>
                    <a:pt x="113" y="113"/>
                  </a:lnTo>
                  <a:lnTo>
                    <a:pt x="113" y="63"/>
                  </a:lnTo>
                  <a:lnTo>
                    <a:pt x="113" y="12"/>
                  </a:lnTo>
                  <a:lnTo>
                    <a:pt x="0" y="0"/>
                  </a:lnTo>
                  <a:lnTo>
                    <a:pt x="0" y="53"/>
                  </a:lnTo>
                  <a:lnTo>
                    <a:pt x="0" y="105"/>
                  </a:lnTo>
                  <a:lnTo>
                    <a:pt x="0" y="157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81" y="2346"/>
              <a:ext cx="56" cy="19"/>
            </a:xfrm>
            <a:custGeom>
              <a:avLst/>
              <a:gdLst>
                <a:gd name="T0" fmla="*/ 0 w 113"/>
                <a:gd name="T1" fmla="*/ 36 h 39"/>
                <a:gd name="T2" fmla="*/ 113 w 113"/>
                <a:gd name="T3" fmla="*/ 39 h 39"/>
                <a:gd name="T4" fmla="*/ 113 w 113"/>
                <a:gd name="T5" fmla="*/ 30 h 39"/>
                <a:gd name="T6" fmla="*/ 113 w 113"/>
                <a:gd name="T7" fmla="*/ 21 h 39"/>
                <a:gd name="T8" fmla="*/ 113 w 113"/>
                <a:gd name="T9" fmla="*/ 13 h 39"/>
                <a:gd name="T10" fmla="*/ 113 w 113"/>
                <a:gd name="T11" fmla="*/ 4 h 39"/>
                <a:gd name="T12" fmla="*/ 0 w 113"/>
                <a:gd name="T13" fmla="*/ 0 h 39"/>
                <a:gd name="T14" fmla="*/ 0 w 113"/>
                <a:gd name="T15" fmla="*/ 9 h 39"/>
                <a:gd name="T16" fmla="*/ 0 w 113"/>
                <a:gd name="T17" fmla="*/ 18 h 39"/>
                <a:gd name="T18" fmla="*/ 0 w 113"/>
                <a:gd name="T19" fmla="*/ 27 h 39"/>
                <a:gd name="T20" fmla="*/ 0 w 113"/>
                <a:gd name="T21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39">
                  <a:moveTo>
                    <a:pt x="0" y="36"/>
                  </a:moveTo>
                  <a:lnTo>
                    <a:pt x="113" y="39"/>
                  </a:lnTo>
                  <a:lnTo>
                    <a:pt x="113" y="30"/>
                  </a:lnTo>
                  <a:lnTo>
                    <a:pt x="113" y="21"/>
                  </a:lnTo>
                  <a:lnTo>
                    <a:pt x="113" y="13"/>
                  </a:lnTo>
                  <a:lnTo>
                    <a:pt x="113" y="4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81" y="2259"/>
              <a:ext cx="56" cy="38"/>
            </a:xfrm>
            <a:custGeom>
              <a:avLst/>
              <a:gdLst>
                <a:gd name="T0" fmla="*/ 113 w 113"/>
                <a:gd name="T1" fmla="*/ 78 h 78"/>
                <a:gd name="T2" fmla="*/ 113 w 113"/>
                <a:gd name="T3" fmla="*/ 60 h 78"/>
                <a:gd name="T4" fmla="*/ 113 w 113"/>
                <a:gd name="T5" fmla="*/ 44 h 78"/>
                <a:gd name="T6" fmla="*/ 113 w 113"/>
                <a:gd name="T7" fmla="*/ 28 h 78"/>
                <a:gd name="T8" fmla="*/ 113 w 113"/>
                <a:gd name="T9" fmla="*/ 12 h 78"/>
                <a:gd name="T10" fmla="*/ 0 w 113"/>
                <a:gd name="T11" fmla="*/ 0 h 78"/>
                <a:gd name="T12" fmla="*/ 0 w 113"/>
                <a:gd name="T13" fmla="*/ 18 h 78"/>
                <a:gd name="T14" fmla="*/ 0 w 113"/>
                <a:gd name="T15" fmla="*/ 36 h 78"/>
                <a:gd name="T16" fmla="*/ 0 w 113"/>
                <a:gd name="T17" fmla="*/ 53 h 78"/>
                <a:gd name="T18" fmla="*/ 0 w 113"/>
                <a:gd name="T19" fmla="*/ 71 h 78"/>
                <a:gd name="T20" fmla="*/ 113 w 113"/>
                <a:gd name="T2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78">
                  <a:moveTo>
                    <a:pt x="113" y="78"/>
                  </a:moveTo>
                  <a:lnTo>
                    <a:pt x="113" y="60"/>
                  </a:lnTo>
                  <a:lnTo>
                    <a:pt x="113" y="44"/>
                  </a:lnTo>
                  <a:lnTo>
                    <a:pt x="113" y="28"/>
                  </a:lnTo>
                  <a:lnTo>
                    <a:pt x="113" y="1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53"/>
                  </a:lnTo>
                  <a:lnTo>
                    <a:pt x="0" y="71"/>
                  </a:lnTo>
                  <a:lnTo>
                    <a:pt x="113" y="78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07" y="2251"/>
              <a:ext cx="65" cy="112"/>
            </a:xfrm>
            <a:custGeom>
              <a:avLst/>
              <a:gdLst>
                <a:gd name="T0" fmla="*/ 0 w 130"/>
                <a:gd name="T1" fmla="*/ 226 h 226"/>
                <a:gd name="T2" fmla="*/ 130 w 130"/>
                <a:gd name="T3" fmla="*/ 226 h 226"/>
                <a:gd name="T4" fmla="*/ 130 w 130"/>
                <a:gd name="T5" fmla="*/ 173 h 226"/>
                <a:gd name="T6" fmla="*/ 130 w 130"/>
                <a:gd name="T7" fmla="*/ 120 h 226"/>
                <a:gd name="T8" fmla="*/ 130 w 130"/>
                <a:gd name="T9" fmla="*/ 68 h 226"/>
                <a:gd name="T10" fmla="*/ 130 w 130"/>
                <a:gd name="T11" fmla="*/ 15 h 226"/>
                <a:gd name="T12" fmla="*/ 0 w 130"/>
                <a:gd name="T13" fmla="*/ 0 h 226"/>
                <a:gd name="T14" fmla="*/ 0 w 130"/>
                <a:gd name="T15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" h="226">
                  <a:moveTo>
                    <a:pt x="0" y="226"/>
                  </a:moveTo>
                  <a:lnTo>
                    <a:pt x="130" y="226"/>
                  </a:lnTo>
                  <a:lnTo>
                    <a:pt x="130" y="173"/>
                  </a:lnTo>
                  <a:lnTo>
                    <a:pt x="130" y="120"/>
                  </a:lnTo>
                  <a:lnTo>
                    <a:pt x="130" y="68"/>
                  </a:lnTo>
                  <a:lnTo>
                    <a:pt x="130" y="15"/>
                  </a:lnTo>
                  <a:lnTo>
                    <a:pt x="0" y="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207" y="2344"/>
              <a:ext cx="65" cy="19"/>
            </a:xfrm>
            <a:custGeom>
              <a:avLst/>
              <a:gdLst>
                <a:gd name="T0" fmla="*/ 0 w 130"/>
                <a:gd name="T1" fmla="*/ 39 h 39"/>
                <a:gd name="T2" fmla="*/ 130 w 130"/>
                <a:gd name="T3" fmla="*/ 39 h 39"/>
                <a:gd name="T4" fmla="*/ 130 w 130"/>
                <a:gd name="T5" fmla="*/ 30 h 39"/>
                <a:gd name="T6" fmla="*/ 130 w 130"/>
                <a:gd name="T7" fmla="*/ 21 h 39"/>
                <a:gd name="T8" fmla="*/ 130 w 130"/>
                <a:gd name="T9" fmla="*/ 12 h 39"/>
                <a:gd name="T10" fmla="*/ 130 w 130"/>
                <a:gd name="T11" fmla="*/ 3 h 39"/>
                <a:gd name="T12" fmla="*/ 0 w 130"/>
                <a:gd name="T13" fmla="*/ 0 h 39"/>
                <a:gd name="T14" fmla="*/ 0 w 130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" h="39">
                  <a:moveTo>
                    <a:pt x="0" y="39"/>
                  </a:moveTo>
                  <a:lnTo>
                    <a:pt x="130" y="39"/>
                  </a:lnTo>
                  <a:lnTo>
                    <a:pt x="130" y="30"/>
                  </a:lnTo>
                  <a:lnTo>
                    <a:pt x="130" y="21"/>
                  </a:lnTo>
                  <a:lnTo>
                    <a:pt x="130" y="12"/>
                  </a:lnTo>
                  <a:lnTo>
                    <a:pt x="130" y="3"/>
                  </a:lnTo>
                  <a:lnTo>
                    <a:pt x="0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207" y="2251"/>
              <a:ext cx="65" cy="42"/>
            </a:xfrm>
            <a:custGeom>
              <a:avLst/>
              <a:gdLst>
                <a:gd name="T0" fmla="*/ 130 w 130"/>
                <a:gd name="T1" fmla="*/ 85 h 85"/>
                <a:gd name="T2" fmla="*/ 130 w 130"/>
                <a:gd name="T3" fmla="*/ 68 h 85"/>
                <a:gd name="T4" fmla="*/ 130 w 130"/>
                <a:gd name="T5" fmla="*/ 50 h 85"/>
                <a:gd name="T6" fmla="*/ 130 w 130"/>
                <a:gd name="T7" fmla="*/ 32 h 85"/>
                <a:gd name="T8" fmla="*/ 130 w 130"/>
                <a:gd name="T9" fmla="*/ 15 h 85"/>
                <a:gd name="T10" fmla="*/ 0 w 130"/>
                <a:gd name="T11" fmla="*/ 0 h 85"/>
                <a:gd name="T12" fmla="*/ 0 w 130"/>
                <a:gd name="T13" fmla="*/ 81 h 85"/>
                <a:gd name="T14" fmla="*/ 130 w 130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" h="85">
                  <a:moveTo>
                    <a:pt x="130" y="85"/>
                  </a:moveTo>
                  <a:lnTo>
                    <a:pt x="130" y="68"/>
                  </a:lnTo>
                  <a:lnTo>
                    <a:pt x="130" y="50"/>
                  </a:lnTo>
                  <a:lnTo>
                    <a:pt x="130" y="32"/>
                  </a:lnTo>
                  <a:lnTo>
                    <a:pt x="130" y="15"/>
                  </a:lnTo>
                  <a:lnTo>
                    <a:pt x="0" y="0"/>
                  </a:lnTo>
                  <a:lnTo>
                    <a:pt x="0" y="81"/>
                  </a:lnTo>
                  <a:lnTo>
                    <a:pt x="130" y="85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117" y="2242"/>
              <a:ext cx="79" cy="121"/>
            </a:xfrm>
            <a:custGeom>
              <a:avLst/>
              <a:gdLst>
                <a:gd name="T0" fmla="*/ 0 w 159"/>
                <a:gd name="T1" fmla="*/ 0 h 243"/>
                <a:gd name="T2" fmla="*/ 0 w 159"/>
                <a:gd name="T3" fmla="*/ 239 h 243"/>
                <a:gd name="T4" fmla="*/ 159 w 159"/>
                <a:gd name="T5" fmla="*/ 243 h 243"/>
                <a:gd name="T6" fmla="*/ 159 w 159"/>
                <a:gd name="T7" fmla="*/ 17 h 243"/>
                <a:gd name="T8" fmla="*/ 0 w 159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43">
                  <a:moveTo>
                    <a:pt x="0" y="0"/>
                  </a:moveTo>
                  <a:lnTo>
                    <a:pt x="0" y="239"/>
                  </a:lnTo>
                  <a:lnTo>
                    <a:pt x="159" y="243"/>
                  </a:lnTo>
                  <a:lnTo>
                    <a:pt x="159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17" y="2340"/>
              <a:ext cx="79" cy="23"/>
            </a:xfrm>
            <a:custGeom>
              <a:avLst/>
              <a:gdLst>
                <a:gd name="T0" fmla="*/ 0 w 159"/>
                <a:gd name="T1" fmla="*/ 0 h 46"/>
                <a:gd name="T2" fmla="*/ 0 w 159"/>
                <a:gd name="T3" fmla="*/ 42 h 46"/>
                <a:gd name="T4" fmla="*/ 159 w 159"/>
                <a:gd name="T5" fmla="*/ 46 h 46"/>
                <a:gd name="T6" fmla="*/ 159 w 159"/>
                <a:gd name="T7" fmla="*/ 6 h 46"/>
                <a:gd name="T8" fmla="*/ 0 w 159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6">
                  <a:moveTo>
                    <a:pt x="0" y="0"/>
                  </a:moveTo>
                  <a:lnTo>
                    <a:pt x="0" y="42"/>
                  </a:lnTo>
                  <a:lnTo>
                    <a:pt x="159" y="46"/>
                  </a:lnTo>
                  <a:lnTo>
                    <a:pt x="159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117" y="2242"/>
              <a:ext cx="79" cy="48"/>
            </a:xfrm>
            <a:custGeom>
              <a:avLst/>
              <a:gdLst>
                <a:gd name="T0" fmla="*/ 0 w 159"/>
                <a:gd name="T1" fmla="*/ 0 h 96"/>
                <a:gd name="T2" fmla="*/ 0 w 159"/>
                <a:gd name="T3" fmla="*/ 86 h 96"/>
                <a:gd name="T4" fmla="*/ 159 w 159"/>
                <a:gd name="T5" fmla="*/ 96 h 96"/>
                <a:gd name="T6" fmla="*/ 159 w 159"/>
                <a:gd name="T7" fmla="*/ 17 h 96"/>
                <a:gd name="T8" fmla="*/ 0 w 159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96">
                  <a:moveTo>
                    <a:pt x="0" y="0"/>
                  </a:moveTo>
                  <a:lnTo>
                    <a:pt x="0" y="86"/>
                  </a:lnTo>
                  <a:lnTo>
                    <a:pt x="159" y="96"/>
                  </a:lnTo>
                  <a:lnTo>
                    <a:pt x="159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5" name="Freeform 47"/>
            <p:cNvSpPr>
              <a:spLocks noEditPoints="1"/>
            </p:cNvSpPr>
            <p:nvPr/>
          </p:nvSpPr>
          <p:spPr bwMode="auto">
            <a:xfrm>
              <a:off x="4117" y="2120"/>
              <a:ext cx="491" cy="150"/>
            </a:xfrm>
            <a:custGeom>
              <a:avLst/>
              <a:gdLst>
                <a:gd name="T0" fmla="*/ 0 w 982"/>
                <a:gd name="T1" fmla="*/ 201 h 299"/>
                <a:gd name="T2" fmla="*/ 159 w 982"/>
                <a:gd name="T3" fmla="*/ 27 h 299"/>
                <a:gd name="T4" fmla="*/ 0 w 982"/>
                <a:gd name="T5" fmla="*/ 0 h 299"/>
                <a:gd name="T6" fmla="*/ 310 w 982"/>
                <a:gd name="T7" fmla="*/ 232 h 299"/>
                <a:gd name="T8" fmla="*/ 310 w 982"/>
                <a:gd name="T9" fmla="*/ 143 h 299"/>
                <a:gd name="T10" fmla="*/ 310 w 982"/>
                <a:gd name="T11" fmla="*/ 54 h 299"/>
                <a:gd name="T12" fmla="*/ 180 w 982"/>
                <a:gd name="T13" fmla="*/ 219 h 299"/>
                <a:gd name="T14" fmla="*/ 327 w 982"/>
                <a:gd name="T15" fmla="*/ 234 h 299"/>
                <a:gd name="T16" fmla="*/ 440 w 982"/>
                <a:gd name="T17" fmla="*/ 203 h 299"/>
                <a:gd name="T18" fmla="*/ 440 w 982"/>
                <a:gd name="T19" fmla="*/ 118 h 299"/>
                <a:gd name="T20" fmla="*/ 327 w 982"/>
                <a:gd name="T21" fmla="*/ 57 h 299"/>
                <a:gd name="T22" fmla="*/ 327 w 982"/>
                <a:gd name="T23" fmla="*/ 145 h 299"/>
                <a:gd name="T24" fmla="*/ 327 w 982"/>
                <a:gd name="T25" fmla="*/ 234 h 299"/>
                <a:gd name="T26" fmla="*/ 456 w 982"/>
                <a:gd name="T27" fmla="*/ 246 h 299"/>
                <a:gd name="T28" fmla="*/ 556 w 982"/>
                <a:gd name="T29" fmla="*/ 216 h 299"/>
                <a:gd name="T30" fmla="*/ 556 w 982"/>
                <a:gd name="T31" fmla="*/ 137 h 299"/>
                <a:gd name="T32" fmla="*/ 456 w 982"/>
                <a:gd name="T33" fmla="*/ 79 h 299"/>
                <a:gd name="T34" fmla="*/ 456 w 982"/>
                <a:gd name="T35" fmla="*/ 163 h 299"/>
                <a:gd name="T36" fmla="*/ 456 w 982"/>
                <a:gd name="T37" fmla="*/ 246 h 299"/>
                <a:gd name="T38" fmla="*/ 573 w 982"/>
                <a:gd name="T39" fmla="*/ 257 h 299"/>
                <a:gd name="T40" fmla="*/ 661 w 982"/>
                <a:gd name="T41" fmla="*/ 228 h 299"/>
                <a:gd name="T42" fmla="*/ 661 w 982"/>
                <a:gd name="T43" fmla="*/ 154 h 299"/>
                <a:gd name="T44" fmla="*/ 573 w 982"/>
                <a:gd name="T45" fmla="*/ 100 h 299"/>
                <a:gd name="T46" fmla="*/ 573 w 982"/>
                <a:gd name="T47" fmla="*/ 178 h 299"/>
                <a:gd name="T48" fmla="*/ 573 w 982"/>
                <a:gd name="T49" fmla="*/ 257 h 299"/>
                <a:gd name="T50" fmla="*/ 674 w 982"/>
                <a:gd name="T51" fmla="*/ 268 h 299"/>
                <a:gd name="T52" fmla="*/ 755 w 982"/>
                <a:gd name="T53" fmla="*/ 241 h 299"/>
                <a:gd name="T54" fmla="*/ 755 w 982"/>
                <a:gd name="T55" fmla="*/ 168 h 299"/>
                <a:gd name="T56" fmla="*/ 674 w 982"/>
                <a:gd name="T57" fmla="*/ 117 h 299"/>
                <a:gd name="T58" fmla="*/ 674 w 982"/>
                <a:gd name="T59" fmla="*/ 192 h 299"/>
                <a:gd name="T60" fmla="*/ 674 w 982"/>
                <a:gd name="T61" fmla="*/ 268 h 299"/>
                <a:gd name="T62" fmla="*/ 770 w 982"/>
                <a:gd name="T63" fmla="*/ 276 h 299"/>
                <a:gd name="T64" fmla="*/ 843 w 982"/>
                <a:gd name="T65" fmla="*/ 250 h 299"/>
                <a:gd name="T66" fmla="*/ 843 w 982"/>
                <a:gd name="T67" fmla="*/ 182 h 299"/>
                <a:gd name="T68" fmla="*/ 770 w 982"/>
                <a:gd name="T69" fmla="*/ 133 h 299"/>
                <a:gd name="T70" fmla="*/ 770 w 982"/>
                <a:gd name="T71" fmla="*/ 206 h 299"/>
                <a:gd name="T72" fmla="*/ 770 w 982"/>
                <a:gd name="T73" fmla="*/ 276 h 299"/>
                <a:gd name="T74" fmla="*/ 856 w 982"/>
                <a:gd name="T75" fmla="*/ 285 h 299"/>
                <a:gd name="T76" fmla="*/ 923 w 982"/>
                <a:gd name="T77" fmla="*/ 162 h 299"/>
                <a:gd name="T78" fmla="*/ 856 w 982"/>
                <a:gd name="T79" fmla="*/ 184 h 299"/>
                <a:gd name="T80" fmla="*/ 856 w 982"/>
                <a:gd name="T81" fmla="*/ 252 h 299"/>
                <a:gd name="T82" fmla="*/ 856 w 982"/>
                <a:gd name="T83" fmla="*/ 285 h 299"/>
                <a:gd name="T84" fmla="*/ 980 w 982"/>
                <a:gd name="T85" fmla="*/ 299 h 299"/>
                <a:gd name="T86" fmla="*/ 934 w 982"/>
                <a:gd name="T87" fmla="*/ 163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82" h="299">
                  <a:moveTo>
                    <a:pt x="0" y="0"/>
                  </a:moveTo>
                  <a:lnTo>
                    <a:pt x="0" y="201"/>
                  </a:lnTo>
                  <a:lnTo>
                    <a:pt x="159" y="217"/>
                  </a:lnTo>
                  <a:lnTo>
                    <a:pt x="159" y="2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80" y="219"/>
                  </a:moveTo>
                  <a:lnTo>
                    <a:pt x="310" y="232"/>
                  </a:lnTo>
                  <a:lnTo>
                    <a:pt x="310" y="188"/>
                  </a:lnTo>
                  <a:lnTo>
                    <a:pt x="310" y="143"/>
                  </a:lnTo>
                  <a:lnTo>
                    <a:pt x="310" y="98"/>
                  </a:lnTo>
                  <a:lnTo>
                    <a:pt x="310" y="54"/>
                  </a:lnTo>
                  <a:lnTo>
                    <a:pt x="180" y="31"/>
                  </a:lnTo>
                  <a:lnTo>
                    <a:pt x="180" y="219"/>
                  </a:lnTo>
                  <a:lnTo>
                    <a:pt x="180" y="219"/>
                  </a:lnTo>
                  <a:close/>
                  <a:moveTo>
                    <a:pt x="327" y="234"/>
                  </a:moveTo>
                  <a:lnTo>
                    <a:pt x="440" y="245"/>
                  </a:lnTo>
                  <a:lnTo>
                    <a:pt x="440" y="203"/>
                  </a:lnTo>
                  <a:lnTo>
                    <a:pt x="440" y="160"/>
                  </a:lnTo>
                  <a:lnTo>
                    <a:pt x="440" y="118"/>
                  </a:lnTo>
                  <a:lnTo>
                    <a:pt x="440" y="77"/>
                  </a:lnTo>
                  <a:lnTo>
                    <a:pt x="327" y="57"/>
                  </a:lnTo>
                  <a:lnTo>
                    <a:pt x="327" y="101"/>
                  </a:lnTo>
                  <a:lnTo>
                    <a:pt x="327" y="145"/>
                  </a:lnTo>
                  <a:lnTo>
                    <a:pt x="327" y="190"/>
                  </a:lnTo>
                  <a:lnTo>
                    <a:pt x="327" y="234"/>
                  </a:lnTo>
                  <a:lnTo>
                    <a:pt x="327" y="234"/>
                  </a:lnTo>
                  <a:close/>
                  <a:moveTo>
                    <a:pt x="456" y="246"/>
                  </a:moveTo>
                  <a:lnTo>
                    <a:pt x="556" y="257"/>
                  </a:lnTo>
                  <a:lnTo>
                    <a:pt x="556" y="216"/>
                  </a:lnTo>
                  <a:lnTo>
                    <a:pt x="556" y="177"/>
                  </a:lnTo>
                  <a:lnTo>
                    <a:pt x="556" y="137"/>
                  </a:lnTo>
                  <a:lnTo>
                    <a:pt x="556" y="98"/>
                  </a:lnTo>
                  <a:lnTo>
                    <a:pt x="456" y="79"/>
                  </a:lnTo>
                  <a:lnTo>
                    <a:pt x="456" y="122"/>
                  </a:lnTo>
                  <a:lnTo>
                    <a:pt x="456" y="163"/>
                  </a:lnTo>
                  <a:lnTo>
                    <a:pt x="456" y="205"/>
                  </a:lnTo>
                  <a:lnTo>
                    <a:pt x="456" y="246"/>
                  </a:lnTo>
                  <a:lnTo>
                    <a:pt x="456" y="246"/>
                  </a:lnTo>
                  <a:close/>
                  <a:moveTo>
                    <a:pt x="573" y="257"/>
                  </a:moveTo>
                  <a:lnTo>
                    <a:pt x="661" y="266"/>
                  </a:lnTo>
                  <a:lnTo>
                    <a:pt x="661" y="228"/>
                  </a:lnTo>
                  <a:lnTo>
                    <a:pt x="661" y="191"/>
                  </a:lnTo>
                  <a:lnTo>
                    <a:pt x="661" y="154"/>
                  </a:lnTo>
                  <a:lnTo>
                    <a:pt x="661" y="116"/>
                  </a:lnTo>
                  <a:lnTo>
                    <a:pt x="573" y="100"/>
                  </a:lnTo>
                  <a:lnTo>
                    <a:pt x="573" y="139"/>
                  </a:lnTo>
                  <a:lnTo>
                    <a:pt x="573" y="178"/>
                  </a:lnTo>
                  <a:lnTo>
                    <a:pt x="573" y="219"/>
                  </a:lnTo>
                  <a:lnTo>
                    <a:pt x="573" y="257"/>
                  </a:lnTo>
                  <a:lnTo>
                    <a:pt x="573" y="257"/>
                  </a:lnTo>
                  <a:close/>
                  <a:moveTo>
                    <a:pt x="674" y="268"/>
                  </a:moveTo>
                  <a:lnTo>
                    <a:pt x="755" y="276"/>
                  </a:lnTo>
                  <a:lnTo>
                    <a:pt x="755" y="241"/>
                  </a:lnTo>
                  <a:lnTo>
                    <a:pt x="755" y="204"/>
                  </a:lnTo>
                  <a:lnTo>
                    <a:pt x="755" y="168"/>
                  </a:lnTo>
                  <a:lnTo>
                    <a:pt x="755" y="132"/>
                  </a:lnTo>
                  <a:lnTo>
                    <a:pt x="674" y="117"/>
                  </a:lnTo>
                  <a:lnTo>
                    <a:pt x="674" y="155"/>
                  </a:lnTo>
                  <a:lnTo>
                    <a:pt x="674" y="192"/>
                  </a:lnTo>
                  <a:lnTo>
                    <a:pt x="674" y="230"/>
                  </a:lnTo>
                  <a:lnTo>
                    <a:pt x="674" y="268"/>
                  </a:lnTo>
                  <a:lnTo>
                    <a:pt x="674" y="268"/>
                  </a:lnTo>
                  <a:close/>
                  <a:moveTo>
                    <a:pt x="770" y="276"/>
                  </a:moveTo>
                  <a:lnTo>
                    <a:pt x="843" y="284"/>
                  </a:lnTo>
                  <a:lnTo>
                    <a:pt x="843" y="250"/>
                  </a:lnTo>
                  <a:lnTo>
                    <a:pt x="843" y="215"/>
                  </a:lnTo>
                  <a:lnTo>
                    <a:pt x="843" y="182"/>
                  </a:lnTo>
                  <a:lnTo>
                    <a:pt x="843" y="148"/>
                  </a:lnTo>
                  <a:lnTo>
                    <a:pt x="770" y="133"/>
                  </a:lnTo>
                  <a:lnTo>
                    <a:pt x="770" y="170"/>
                  </a:lnTo>
                  <a:lnTo>
                    <a:pt x="770" y="206"/>
                  </a:lnTo>
                  <a:lnTo>
                    <a:pt x="770" y="242"/>
                  </a:lnTo>
                  <a:lnTo>
                    <a:pt x="770" y="276"/>
                  </a:lnTo>
                  <a:lnTo>
                    <a:pt x="770" y="276"/>
                  </a:lnTo>
                  <a:close/>
                  <a:moveTo>
                    <a:pt x="856" y="285"/>
                  </a:moveTo>
                  <a:lnTo>
                    <a:pt x="923" y="292"/>
                  </a:lnTo>
                  <a:lnTo>
                    <a:pt x="923" y="162"/>
                  </a:lnTo>
                  <a:lnTo>
                    <a:pt x="856" y="151"/>
                  </a:lnTo>
                  <a:lnTo>
                    <a:pt x="856" y="184"/>
                  </a:lnTo>
                  <a:lnTo>
                    <a:pt x="856" y="217"/>
                  </a:lnTo>
                  <a:lnTo>
                    <a:pt x="856" y="252"/>
                  </a:lnTo>
                  <a:lnTo>
                    <a:pt x="856" y="285"/>
                  </a:lnTo>
                  <a:lnTo>
                    <a:pt x="856" y="285"/>
                  </a:lnTo>
                  <a:close/>
                  <a:moveTo>
                    <a:pt x="934" y="295"/>
                  </a:moveTo>
                  <a:lnTo>
                    <a:pt x="980" y="299"/>
                  </a:lnTo>
                  <a:lnTo>
                    <a:pt x="982" y="171"/>
                  </a:lnTo>
                  <a:lnTo>
                    <a:pt x="934" y="163"/>
                  </a:lnTo>
                  <a:lnTo>
                    <a:pt x="934" y="295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6" name="Freeform 48"/>
            <p:cNvSpPr>
              <a:spLocks noEditPoints="1"/>
            </p:cNvSpPr>
            <p:nvPr/>
          </p:nvSpPr>
          <p:spPr bwMode="auto">
            <a:xfrm>
              <a:off x="4117" y="2198"/>
              <a:ext cx="490" cy="72"/>
            </a:xfrm>
            <a:custGeom>
              <a:avLst/>
              <a:gdLst>
                <a:gd name="T0" fmla="*/ 0 w 980"/>
                <a:gd name="T1" fmla="*/ 45 h 143"/>
                <a:gd name="T2" fmla="*/ 159 w 980"/>
                <a:gd name="T3" fmla="*/ 20 h 143"/>
                <a:gd name="T4" fmla="*/ 0 w 980"/>
                <a:gd name="T5" fmla="*/ 0 h 143"/>
                <a:gd name="T6" fmla="*/ 310 w 980"/>
                <a:gd name="T7" fmla="*/ 38 h 143"/>
                <a:gd name="T8" fmla="*/ 310 w 980"/>
                <a:gd name="T9" fmla="*/ 57 h 143"/>
                <a:gd name="T10" fmla="*/ 310 w 980"/>
                <a:gd name="T11" fmla="*/ 76 h 143"/>
                <a:gd name="T12" fmla="*/ 180 w 980"/>
                <a:gd name="T13" fmla="*/ 23 h 143"/>
                <a:gd name="T14" fmla="*/ 327 w 980"/>
                <a:gd name="T15" fmla="*/ 42 h 143"/>
                <a:gd name="T16" fmla="*/ 440 w 980"/>
                <a:gd name="T17" fmla="*/ 63 h 143"/>
                <a:gd name="T18" fmla="*/ 440 w 980"/>
                <a:gd name="T19" fmla="*/ 80 h 143"/>
                <a:gd name="T20" fmla="*/ 327 w 980"/>
                <a:gd name="T21" fmla="*/ 78 h 143"/>
                <a:gd name="T22" fmla="*/ 327 w 980"/>
                <a:gd name="T23" fmla="*/ 59 h 143"/>
                <a:gd name="T24" fmla="*/ 327 w 980"/>
                <a:gd name="T25" fmla="*/ 42 h 143"/>
                <a:gd name="T26" fmla="*/ 456 w 980"/>
                <a:gd name="T27" fmla="*/ 58 h 143"/>
                <a:gd name="T28" fmla="*/ 556 w 980"/>
                <a:gd name="T29" fmla="*/ 76 h 143"/>
                <a:gd name="T30" fmla="*/ 556 w 980"/>
                <a:gd name="T31" fmla="*/ 93 h 143"/>
                <a:gd name="T32" fmla="*/ 456 w 980"/>
                <a:gd name="T33" fmla="*/ 90 h 143"/>
                <a:gd name="T34" fmla="*/ 456 w 980"/>
                <a:gd name="T35" fmla="*/ 73 h 143"/>
                <a:gd name="T36" fmla="*/ 456 w 980"/>
                <a:gd name="T37" fmla="*/ 58 h 143"/>
                <a:gd name="T38" fmla="*/ 573 w 980"/>
                <a:gd name="T39" fmla="*/ 71 h 143"/>
                <a:gd name="T40" fmla="*/ 661 w 980"/>
                <a:gd name="T41" fmla="*/ 89 h 143"/>
                <a:gd name="T42" fmla="*/ 661 w 980"/>
                <a:gd name="T43" fmla="*/ 103 h 143"/>
                <a:gd name="T44" fmla="*/ 573 w 980"/>
                <a:gd name="T45" fmla="*/ 101 h 143"/>
                <a:gd name="T46" fmla="*/ 573 w 980"/>
                <a:gd name="T47" fmla="*/ 87 h 143"/>
                <a:gd name="T48" fmla="*/ 573 w 980"/>
                <a:gd name="T49" fmla="*/ 71 h 143"/>
                <a:gd name="T50" fmla="*/ 674 w 980"/>
                <a:gd name="T51" fmla="*/ 85 h 143"/>
                <a:gd name="T52" fmla="*/ 755 w 980"/>
                <a:gd name="T53" fmla="*/ 101 h 143"/>
                <a:gd name="T54" fmla="*/ 755 w 980"/>
                <a:gd name="T55" fmla="*/ 113 h 143"/>
                <a:gd name="T56" fmla="*/ 674 w 980"/>
                <a:gd name="T57" fmla="*/ 112 h 143"/>
                <a:gd name="T58" fmla="*/ 674 w 980"/>
                <a:gd name="T59" fmla="*/ 97 h 143"/>
                <a:gd name="T60" fmla="*/ 674 w 980"/>
                <a:gd name="T61" fmla="*/ 85 h 143"/>
                <a:gd name="T62" fmla="*/ 770 w 980"/>
                <a:gd name="T63" fmla="*/ 96 h 143"/>
                <a:gd name="T64" fmla="*/ 843 w 980"/>
                <a:gd name="T65" fmla="*/ 111 h 143"/>
                <a:gd name="T66" fmla="*/ 843 w 980"/>
                <a:gd name="T67" fmla="*/ 123 h 143"/>
                <a:gd name="T68" fmla="*/ 770 w 980"/>
                <a:gd name="T69" fmla="*/ 120 h 143"/>
                <a:gd name="T70" fmla="*/ 770 w 980"/>
                <a:gd name="T71" fmla="*/ 109 h 143"/>
                <a:gd name="T72" fmla="*/ 770 w 980"/>
                <a:gd name="T73" fmla="*/ 96 h 143"/>
                <a:gd name="T74" fmla="*/ 856 w 980"/>
                <a:gd name="T75" fmla="*/ 105 h 143"/>
                <a:gd name="T76" fmla="*/ 923 w 980"/>
                <a:gd name="T77" fmla="*/ 136 h 143"/>
                <a:gd name="T78" fmla="*/ 856 w 980"/>
                <a:gd name="T79" fmla="*/ 124 h 143"/>
                <a:gd name="T80" fmla="*/ 856 w 980"/>
                <a:gd name="T81" fmla="*/ 111 h 143"/>
                <a:gd name="T82" fmla="*/ 856 w 980"/>
                <a:gd name="T83" fmla="*/ 105 h 143"/>
                <a:gd name="T84" fmla="*/ 980 w 980"/>
                <a:gd name="T85" fmla="*/ 121 h 143"/>
                <a:gd name="T86" fmla="*/ 934 w 980"/>
                <a:gd name="T87" fmla="*/ 13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80" h="143">
                  <a:moveTo>
                    <a:pt x="0" y="0"/>
                  </a:moveTo>
                  <a:lnTo>
                    <a:pt x="0" y="45"/>
                  </a:lnTo>
                  <a:lnTo>
                    <a:pt x="159" y="61"/>
                  </a:lnTo>
                  <a:lnTo>
                    <a:pt x="159" y="2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80" y="23"/>
                  </a:moveTo>
                  <a:lnTo>
                    <a:pt x="310" y="38"/>
                  </a:lnTo>
                  <a:lnTo>
                    <a:pt x="310" y="48"/>
                  </a:lnTo>
                  <a:lnTo>
                    <a:pt x="310" y="57"/>
                  </a:lnTo>
                  <a:lnTo>
                    <a:pt x="310" y="66"/>
                  </a:lnTo>
                  <a:lnTo>
                    <a:pt x="310" y="76"/>
                  </a:lnTo>
                  <a:lnTo>
                    <a:pt x="180" y="63"/>
                  </a:lnTo>
                  <a:lnTo>
                    <a:pt x="180" y="23"/>
                  </a:lnTo>
                  <a:lnTo>
                    <a:pt x="180" y="23"/>
                  </a:lnTo>
                  <a:close/>
                  <a:moveTo>
                    <a:pt x="327" y="42"/>
                  </a:moveTo>
                  <a:lnTo>
                    <a:pt x="440" y="55"/>
                  </a:lnTo>
                  <a:lnTo>
                    <a:pt x="440" y="63"/>
                  </a:lnTo>
                  <a:lnTo>
                    <a:pt x="440" y="72"/>
                  </a:lnTo>
                  <a:lnTo>
                    <a:pt x="440" y="80"/>
                  </a:lnTo>
                  <a:lnTo>
                    <a:pt x="440" y="89"/>
                  </a:lnTo>
                  <a:lnTo>
                    <a:pt x="327" y="78"/>
                  </a:lnTo>
                  <a:lnTo>
                    <a:pt x="327" y="68"/>
                  </a:lnTo>
                  <a:lnTo>
                    <a:pt x="327" y="59"/>
                  </a:lnTo>
                  <a:lnTo>
                    <a:pt x="327" y="51"/>
                  </a:lnTo>
                  <a:lnTo>
                    <a:pt x="327" y="42"/>
                  </a:lnTo>
                  <a:lnTo>
                    <a:pt x="327" y="42"/>
                  </a:lnTo>
                  <a:close/>
                  <a:moveTo>
                    <a:pt x="456" y="58"/>
                  </a:moveTo>
                  <a:lnTo>
                    <a:pt x="556" y="70"/>
                  </a:lnTo>
                  <a:lnTo>
                    <a:pt x="556" y="76"/>
                  </a:lnTo>
                  <a:lnTo>
                    <a:pt x="556" y="85"/>
                  </a:lnTo>
                  <a:lnTo>
                    <a:pt x="556" y="93"/>
                  </a:lnTo>
                  <a:lnTo>
                    <a:pt x="556" y="101"/>
                  </a:lnTo>
                  <a:lnTo>
                    <a:pt x="456" y="90"/>
                  </a:lnTo>
                  <a:lnTo>
                    <a:pt x="456" y="82"/>
                  </a:lnTo>
                  <a:lnTo>
                    <a:pt x="456" y="73"/>
                  </a:lnTo>
                  <a:lnTo>
                    <a:pt x="456" y="65"/>
                  </a:lnTo>
                  <a:lnTo>
                    <a:pt x="456" y="58"/>
                  </a:lnTo>
                  <a:lnTo>
                    <a:pt x="456" y="58"/>
                  </a:lnTo>
                  <a:close/>
                  <a:moveTo>
                    <a:pt x="573" y="71"/>
                  </a:moveTo>
                  <a:lnTo>
                    <a:pt x="661" y="81"/>
                  </a:lnTo>
                  <a:lnTo>
                    <a:pt x="661" y="89"/>
                  </a:lnTo>
                  <a:lnTo>
                    <a:pt x="661" y="96"/>
                  </a:lnTo>
                  <a:lnTo>
                    <a:pt x="661" y="103"/>
                  </a:lnTo>
                  <a:lnTo>
                    <a:pt x="661" y="110"/>
                  </a:lnTo>
                  <a:lnTo>
                    <a:pt x="573" y="101"/>
                  </a:lnTo>
                  <a:lnTo>
                    <a:pt x="573" y="94"/>
                  </a:lnTo>
                  <a:lnTo>
                    <a:pt x="573" y="87"/>
                  </a:lnTo>
                  <a:lnTo>
                    <a:pt x="573" y="79"/>
                  </a:lnTo>
                  <a:lnTo>
                    <a:pt x="573" y="71"/>
                  </a:lnTo>
                  <a:lnTo>
                    <a:pt x="573" y="71"/>
                  </a:lnTo>
                  <a:close/>
                  <a:moveTo>
                    <a:pt x="674" y="85"/>
                  </a:moveTo>
                  <a:lnTo>
                    <a:pt x="755" y="94"/>
                  </a:lnTo>
                  <a:lnTo>
                    <a:pt x="755" y="101"/>
                  </a:lnTo>
                  <a:lnTo>
                    <a:pt x="755" y="106"/>
                  </a:lnTo>
                  <a:lnTo>
                    <a:pt x="755" y="113"/>
                  </a:lnTo>
                  <a:lnTo>
                    <a:pt x="755" y="120"/>
                  </a:lnTo>
                  <a:lnTo>
                    <a:pt x="674" y="112"/>
                  </a:lnTo>
                  <a:lnTo>
                    <a:pt x="674" y="104"/>
                  </a:lnTo>
                  <a:lnTo>
                    <a:pt x="674" y="97"/>
                  </a:lnTo>
                  <a:lnTo>
                    <a:pt x="674" y="90"/>
                  </a:lnTo>
                  <a:lnTo>
                    <a:pt x="674" y="85"/>
                  </a:lnTo>
                  <a:lnTo>
                    <a:pt x="674" y="85"/>
                  </a:lnTo>
                  <a:close/>
                  <a:moveTo>
                    <a:pt x="770" y="96"/>
                  </a:moveTo>
                  <a:lnTo>
                    <a:pt x="843" y="105"/>
                  </a:lnTo>
                  <a:lnTo>
                    <a:pt x="843" y="111"/>
                  </a:lnTo>
                  <a:lnTo>
                    <a:pt x="843" y="117"/>
                  </a:lnTo>
                  <a:lnTo>
                    <a:pt x="843" y="123"/>
                  </a:lnTo>
                  <a:lnTo>
                    <a:pt x="843" y="128"/>
                  </a:lnTo>
                  <a:lnTo>
                    <a:pt x="770" y="120"/>
                  </a:lnTo>
                  <a:lnTo>
                    <a:pt x="770" y="114"/>
                  </a:lnTo>
                  <a:lnTo>
                    <a:pt x="770" y="109"/>
                  </a:lnTo>
                  <a:lnTo>
                    <a:pt x="770" y="103"/>
                  </a:lnTo>
                  <a:lnTo>
                    <a:pt x="770" y="96"/>
                  </a:lnTo>
                  <a:lnTo>
                    <a:pt x="770" y="96"/>
                  </a:lnTo>
                  <a:close/>
                  <a:moveTo>
                    <a:pt x="856" y="105"/>
                  </a:moveTo>
                  <a:lnTo>
                    <a:pt x="923" y="116"/>
                  </a:lnTo>
                  <a:lnTo>
                    <a:pt x="923" y="136"/>
                  </a:lnTo>
                  <a:lnTo>
                    <a:pt x="856" y="129"/>
                  </a:lnTo>
                  <a:lnTo>
                    <a:pt x="856" y="124"/>
                  </a:lnTo>
                  <a:lnTo>
                    <a:pt x="856" y="117"/>
                  </a:lnTo>
                  <a:lnTo>
                    <a:pt x="856" y="111"/>
                  </a:lnTo>
                  <a:lnTo>
                    <a:pt x="856" y="105"/>
                  </a:lnTo>
                  <a:lnTo>
                    <a:pt x="856" y="105"/>
                  </a:lnTo>
                  <a:close/>
                  <a:moveTo>
                    <a:pt x="934" y="117"/>
                  </a:moveTo>
                  <a:lnTo>
                    <a:pt x="980" y="121"/>
                  </a:lnTo>
                  <a:lnTo>
                    <a:pt x="980" y="143"/>
                  </a:lnTo>
                  <a:lnTo>
                    <a:pt x="934" y="139"/>
                  </a:lnTo>
                  <a:lnTo>
                    <a:pt x="934" y="117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3995" y="2258"/>
              <a:ext cx="101" cy="118"/>
            </a:xfrm>
            <a:custGeom>
              <a:avLst/>
              <a:gdLst>
                <a:gd name="T0" fmla="*/ 198 w 201"/>
                <a:gd name="T1" fmla="*/ 19 h 235"/>
                <a:gd name="T2" fmla="*/ 201 w 201"/>
                <a:gd name="T3" fmla="*/ 235 h 235"/>
                <a:gd name="T4" fmla="*/ 0 w 201"/>
                <a:gd name="T5" fmla="*/ 235 h 235"/>
                <a:gd name="T6" fmla="*/ 2 w 201"/>
                <a:gd name="T7" fmla="*/ 0 h 235"/>
                <a:gd name="T8" fmla="*/ 4 w 201"/>
                <a:gd name="T9" fmla="*/ 0 h 235"/>
                <a:gd name="T10" fmla="*/ 10 w 201"/>
                <a:gd name="T11" fmla="*/ 1 h 235"/>
                <a:gd name="T12" fmla="*/ 20 w 201"/>
                <a:gd name="T13" fmla="*/ 1 h 235"/>
                <a:gd name="T14" fmla="*/ 33 w 201"/>
                <a:gd name="T15" fmla="*/ 3 h 235"/>
                <a:gd name="T16" fmla="*/ 47 w 201"/>
                <a:gd name="T17" fmla="*/ 4 h 235"/>
                <a:gd name="T18" fmla="*/ 64 w 201"/>
                <a:gd name="T19" fmla="*/ 6 h 235"/>
                <a:gd name="T20" fmla="*/ 82 w 201"/>
                <a:gd name="T21" fmla="*/ 7 h 235"/>
                <a:gd name="T22" fmla="*/ 100 w 201"/>
                <a:gd name="T23" fmla="*/ 8 h 235"/>
                <a:gd name="T24" fmla="*/ 118 w 201"/>
                <a:gd name="T25" fmla="*/ 11 h 235"/>
                <a:gd name="T26" fmla="*/ 136 w 201"/>
                <a:gd name="T27" fmla="*/ 12 h 235"/>
                <a:gd name="T28" fmla="*/ 153 w 201"/>
                <a:gd name="T29" fmla="*/ 13 h 235"/>
                <a:gd name="T30" fmla="*/ 167 w 201"/>
                <a:gd name="T31" fmla="*/ 15 h 235"/>
                <a:gd name="T32" fmla="*/ 179 w 201"/>
                <a:gd name="T33" fmla="*/ 16 h 235"/>
                <a:gd name="T34" fmla="*/ 190 w 201"/>
                <a:gd name="T35" fmla="*/ 17 h 235"/>
                <a:gd name="T36" fmla="*/ 196 w 201"/>
                <a:gd name="T37" fmla="*/ 17 h 235"/>
                <a:gd name="T38" fmla="*/ 198 w 201"/>
                <a:gd name="T39" fmla="*/ 1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1" h="235">
                  <a:moveTo>
                    <a:pt x="198" y="19"/>
                  </a:moveTo>
                  <a:lnTo>
                    <a:pt x="201" y="235"/>
                  </a:lnTo>
                  <a:lnTo>
                    <a:pt x="0" y="235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1"/>
                  </a:lnTo>
                  <a:lnTo>
                    <a:pt x="20" y="1"/>
                  </a:lnTo>
                  <a:lnTo>
                    <a:pt x="33" y="3"/>
                  </a:lnTo>
                  <a:lnTo>
                    <a:pt x="47" y="4"/>
                  </a:lnTo>
                  <a:lnTo>
                    <a:pt x="64" y="6"/>
                  </a:lnTo>
                  <a:lnTo>
                    <a:pt x="82" y="7"/>
                  </a:lnTo>
                  <a:lnTo>
                    <a:pt x="100" y="8"/>
                  </a:lnTo>
                  <a:lnTo>
                    <a:pt x="118" y="11"/>
                  </a:lnTo>
                  <a:lnTo>
                    <a:pt x="136" y="12"/>
                  </a:lnTo>
                  <a:lnTo>
                    <a:pt x="153" y="13"/>
                  </a:lnTo>
                  <a:lnTo>
                    <a:pt x="167" y="15"/>
                  </a:lnTo>
                  <a:lnTo>
                    <a:pt x="179" y="16"/>
                  </a:lnTo>
                  <a:lnTo>
                    <a:pt x="190" y="17"/>
                  </a:lnTo>
                  <a:lnTo>
                    <a:pt x="196" y="17"/>
                  </a:lnTo>
                  <a:lnTo>
                    <a:pt x="198" y="19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3995" y="2338"/>
              <a:ext cx="101" cy="38"/>
            </a:xfrm>
            <a:custGeom>
              <a:avLst/>
              <a:gdLst>
                <a:gd name="T0" fmla="*/ 201 w 201"/>
                <a:gd name="T1" fmla="*/ 5 h 76"/>
                <a:gd name="T2" fmla="*/ 201 w 201"/>
                <a:gd name="T3" fmla="*/ 76 h 76"/>
                <a:gd name="T4" fmla="*/ 0 w 201"/>
                <a:gd name="T5" fmla="*/ 76 h 76"/>
                <a:gd name="T6" fmla="*/ 2 w 201"/>
                <a:gd name="T7" fmla="*/ 0 h 76"/>
                <a:gd name="T8" fmla="*/ 201 w 201"/>
                <a:gd name="T9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76">
                  <a:moveTo>
                    <a:pt x="201" y="5"/>
                  </a:moveTo>
                  <a:lnTo>
                    <a:pt x="201" y="76"/>
                  </a:lnTo>
                  <a:lnTo>
                    <a:pt x="0" y="76"/>
                  </a:lnTo>
                  <a:lnTo>
                    <a:pt x="2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3996" y="2258"/>
              <a:ext cx="99" cy="27"/>
            </a:xfrm>
            <a:custGeom>
              <a:avLst/>
              <a:gdLst>
                <a:gd name="T0" fmla="*/ 196 w 198"/>
                <a:gd name="T1" fmla="*/ 19 h 54"/>
                <a:gd name="T2" fmla="*/ 198 w 198"/>
                <a:gd name="T3" fmla="*/ 54 h 54"/>
                <a:gd name="T4" fmla="*/ 0 w 198"/>
                <a:gd name="T5" fmla="*/ 43 h 54"/>
                <a:gd name="T6" fmla="*/ 0 w 198"/>
                <a:gd name="T7" fmla="*/ 0 h 54"/>
                <a:gd name="T8" fmla="*/ 2 w 198"/>
                <a:gd name="T9" fmla="*/ 0 h 54"/>
                <a:gd name="T10" fmla="*/ 8 w 198"/>
                <a:gd name="T11" fmla="*/ 1 h 54"/>
                <a:gd name="T12" fmla="*/ 18 w 198"/>
                <a:gd name="T13" fmla="*/ 1 h 54"/>
                <a:gd name="T14" fmla="*/ 31 w 198"/>
                <a:gd name="T15" fmla="*/ 3 h 54"/>
                <a:gd name="T16" fmla="*/ 45 w 198"/>
                <a:gd name="T17" fmla="*/ 4 h 54"/>
                <a:gd name="T18" fmla="*/ 62 w 198"/>
                <a:gd name="T19" fmla="*/ 6 h 54"/>
                <a:gd name="T20" fmla="*/ 80 w 198"/>
                <a:gd name="T21" fmla="*/ 7 h 54"/>
                <a:gd name="T22" fmla="*/ 98 w 198"/>
                <a:gd name="T23" fmla="*/ 8 h 54"/>
                <a:gd name="T24" fmla="*/ 116 w 198"/>
                <a:gd name="T25" fmla="*/ 11 h 54"/>
                <a:gd name="T26" fmla="*/ 134 w 198"/>
                <a:gd name="T27" fmla="*/ 12 h 54"/>
                <a:gd name="T28" fmla="*/ 151 w 198"/>
                <a:gd name="T29" fmla="*/ 13 h 54"/>
                <a:gd name="T30" fmla="*/ 165 w 198"/>
                <a:gd name="T31" fmla="*/ 15 h 54"/>
                <a:gd name="T32" fmla="*/ 177 w 198"/>
                <a:gd name="T33" fmla="*/ 16 h 54"/>
                <a:gd name="T34" fmla="*/ 188 w 198"/>
                <a:gd name="T35" fmla="*/ 17 h 54"/>
                <a:gd name="T36" fmla="*/ 194 w 198"/>
                <a:gd name="T37" fmla="*/ 17 h 54"/>
                <a:gd name="T38" fmla="*/ 196 w 198"/>
                <a:gd name="T39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8" h="54">
                  <a:moveTo>
                    <a:pt x="196" y="19"/>
                  </a:moveTo>
                  <a:lnTo>
                    <a:pt x="198" y="54"/>
                  </a:lnTo>
                  <a:lnTo>
                    <a:pt x="0" y="43"/>
                  </a:lnTo>
                  <a:lnTo>
                    <a:pt x="0" y="0"/>
                  </a:lnTo>
                  <a:lnTo>
                    <a:pt x="2" y="0"/>
                  </a:lnTo>
                  <a:lnTo>
                    <a:pt x="8" y="1"/>
                  </a:lnTo>
                  <a:lnTo>
                    <a:pt x="18" y="1"/>
                  </a:lnTo>
                  <a:lnTo>
                    <a:pt x="31" y="3"/>
                  </a:lnTo>
                  <a:lnTo>
                    <a:pt x="45" y="4"/>
                  </a:lnTo>
                  <a:lnTo>
                    <a:pt x="62" y="6"/>
                  </a:lnTo>
                  <a:lnTo>
                    <a:pt x="80" y="7"/>
                  </a:lnTo>
                  <a:lnTo>
                    <a:pt x="98" y="8"/>
                  </a:lnTo>
                  <a:lnTo>
                    <a:pt x="116" y="11"/>
                  </a:lnTo>
                  <a:lnTo>
                    <a:pt x="134" y="12"/>
                  </a:lnTo>
                  <a:lnTo>
                    <a:pt x="151" y="13"/>
                  </a:lnTo>
                  <a:lnTo>
                    <a:pt x="165" y="15"/>
                  </a:lnTo>
                  <a:lnTo>
                    <a:pt x="177" y="16"/>
                  </a:lnTo>
                  <a:lnTo>
                    <a:pt x="188" y="17"/>
                  </a:lnTo>
                  <a:lnTo>
                    <a:pt x="194" y="17"/>
                  </a:lnTo>
                  <a:lnTo>
                    <a:pt x="196" y="19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0" name="Freeform 52"/>
            <p:cNvSpPr>
              <a:spLocks/>
            </p:cNvSpPr>
            <p:nvPr/>
          </p:nvSpPr>
          <p:spPr bwMode="auto">
            <a:xfrm>
              <a:off x="3693" y="2402"/>
              <a:ext cx="150" cy="97"/>
            </a:xfrm>
            <a:custGeom>
              <a:avLst/>
              <a:gdLst>
                <a:gd name="T0" fmla="*/ 300 w 300"/>
                <a:gd name="T1" fmla="*/ 0 h 194"/>
                <a:gd name="T2" fmla="*/ 280 w 300"/>
                <a:gd name="T3" fmla="*/ 22 h 194"/>
                <a:gd name="T4" fmla="*/ 276 w 300"/>
                <a:gd name="T5" fmla="*/ 194 h 194"/>
                <a:gd name="T6" fmla="*/ 0 w 300"/>
                <a:gd name="T7" fmla="*/ 171 h 194"/>
                <a:gd name="T8" fmla="*/ 3 w 300"/>
                <a:gd name="T9" fmla="*/ 33 h 194"/>
                <a:gd name="T10" fmla="*/ 32 w 300"/>
                <a:gd name="T11" fmla="*/ 4 h 194"/>
                <a:gd name="T12" fmla="*/ 36 w 300"/>
                <a:gd name="T13" fmla="*/ 4 h 194"/>
                <a:gd name="T14" fmla="*/ 44 w 300"/>
                <a:gd name="T15" fmla="*/ 4 h 194"/>
                <a:gd name="T16" fmla="*/ 56 w 300"/>
                <a:gd name="T17" fmla="*/ 4 h 194"/>
                <a:gd name="T18" fmla="*/ 74 w 300"/>
                <a:gd name="T19" fmla="*/ 2 h 194"/>
                <a:gd name="T20" fmla="*/ 94 w 300"/>
                <a:gd name="T21" fmla="*/ 2 h 194"/>
                <a:gd name="T22" fmla="*/ 117 w 300"/>
                <a:gd name="T23" fmla="*/ 2 h 194"/>
                <a:gd name="T24" fmla="*/ 142 w 300"/>
                <a:gd name="T25" fmla="*/ 1 h 194"/>
                <a:gd name="T26" fmla="*/ 166 w 300"/>
                <a:gd name="T27" fmla="*/ 1 h 194"/>
                <a:gd name="T28" fmla="*/ 191 w 300"/>
                <a:gd name="T29" fmla="*/ 1 h 194"/>
                <a:gd name="T30" fmla="*/ 215 w 300"/>
                <a:gd name="T31" fmla="*/ 1 h 194"/>
                <a:gd name="T32" fmla="*/ 238 w 300"/>
                <a:gd name="T33" fmla="*/ 0 h 194"/>
                <a:gd name="T34" fmla="*/ 258 w 300"/>
                <a:gd name="T35" fmla="*/ 0 h 194"/>
                <a:gd name="T36" fmla="*/ 275 w 300"/>
                <a:gd name="T37" fmla="*/ 0 h 194"/>
                <a:gd name="T38" fmla="*/ 288 w 300"/>
                <a:gd name="T39" fmla="*/ 0 h 194"/>
                <a:gd name="T40" fmla="*/ 297 w 300"/>
                <a:gd name="T41" fmla="*/ 0 h 194"/>
                <a:gd name="T42" fmla="*/ 300 w 300"/>
                <a:gd name="T4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0" h="194">
                  <a:moveTo>
                    <a:pt x="300" y="0"/>
                  </a:moveTo>
                  <a:lnTo>
                    <a:pt x="280" y="22"/>
                  </a:lnTo>
                  <a:lnTo>
                    <a:pt x="276" y="194"/>
                  </a:lnTo>
                  <a:lnTo>
                    <a:pt x="0" y="171"/>
                  </a:lnTo>
                  <a:lnTo>
                    <a:pt x="3" y="33"/>
                  </a:lnTo>
                  <a:lnTo>
                    <a:pt x="32" y="4"/>
                  </a:lnTo>
                  <a:lnTo>
                    <a:pt x="36" y="4"/>
                  </a:lnTo>
                  <a:lnTo>
                    <a:pt x="44" y="4"/>
                  </a:lnTo>
                  <a:lnTo>
                    <a:pt x="56" y="4"/>
                  </a:lnTo>
                  <a:lnTo>
                    <a:pt x="74" y="2"/>
                  </a:lnTo>
                  <a:lnTo>
                    <a:pt x="94" y="2"/>
                  </a:lnTo>
                  <a:lnTo>
                    <a:pt x="117" y="2"/>
                  </a:lnTo>
                  <a:lnTo>
                    <a:pt x="142" y="1"/>
                  </a:lnTo>
                  <a:lnTo>
                    <a:pt x="166" y="1"/>
                  </a:lnTo>
                  <a:lnTo>
                    <a:pt x="191" y="1"/>
                  </a:lnTo>
                  <a:lnTo>
                    <a:pt x="215" y="1"/>
                  </a:lnTo>
                  <a:lnTo>
                    <a:pt x="238" y="0"/>
                  </a:lnTo>
                  <a:lnTo>
                    <a:pt x="258" y="0"/>
                  </a:lnTo>
                  <a:lnTo>
                    <a:pt x="275" y="0"/>
                  </a:lnTo>
                  <a:lnTo>
                    <a:pt x="288" y="0"/>
                  </a:lnTo>
                  <a:lnTo>
                    <a:pt x="297" y="0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A81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1" name="Freeform 53"/>
            <p:cNvSpPr>
              <a:spLocks/>
            </p:cNvSpPr>
            <p:nvPr/>
          </p:nvSpPr>
          <p:spPr bwMode="auto">
            <a:xfrm>
              <a:off x="3693" y="2425"/>
              <a:ext cx="139" cy="74"/>
            </a:xfrm>
            <a:custGeom>
              <a:avLst/>
              <a:gdLst>
                <a:gd name="T0" fmla="*/ 278 w 278"/>
                <a:gd name="T1" fmla="*/ 5 h 149"/>
                <a:gd name="T2" fmla="*/ 276 w 278"/>
                <a:gd name="T3" fmla="*/ 149 h 149"/>
                <a:gd name="T4" fmla="*/ 0 w 278"/>
                <a:gd name="T5" fmla="*/ 126 h 149"/>
                <a:gd name="T6" fmla="*/ 3 w 278"/>
                <a:gd name="T7" fmla="*/ 0 h 149"/>
                <a:gd name="T8" fmla="*/ 278 w 278"/>
                <a:gd name="T9" fmla="*/ 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149">
                  <a:moveTo>
                    <a:pt x="278" y="5"/>
                  </a:moveTo>
                  <a:lnTo>
                    <a:pt x="276" y="149"/>
                  </a:lnTo>
                  <a:lnTo>
                    <a:pt x="0" y="126"/>
                  </a:lnTo>
                  <a:lnTo>
                    <a:pt x="3" y="0"/>
                  </a:lnTo>
                  <a:lnTo>
                    <a:pt x="278" y="5"/>
                  </a:lnTo>
                  <a:close/>
                </a:path>
              </a:pathLst>
            </a:custGeom>
            <a:solidFill>
              <a:srgbClr val="E877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2" name="Freeform 54"/>
            <p:cNvSpPr>
              <a:spLocks/>
            </p:cNvSpPr>
            <p:nvPr/>
          </p:nvSpPr>
          <p:spPr bwMode="auto">
            <a:xfrm>
              <a:off x="3695" y="2425"/>
              <a:ext cx="137" cy="19"/>
            </a:xfrm>
            <a:custGeom>
              <a:avLst/>
              <a:gdLst>
                <a:gd name="T0" fmla="*/ 275 w 275"/>
                <a:gd name="T1" fmla="*/ 5 h 39"/>
                <a:gd name="T2" fmla="*/ 275 w 275"/>
                <a:gd name="T3" fmla="*/ 39 h 39"/>
                <a:gd name="T4" fmla="*/ 0 w 275"/>
                <a:gd name="T5" fmla="*/ 28 h 39"/>
                <a:gd name="T6" fmla="*/ 0 w 275"/>
                <a:gd name="T7" fmla="*/ 0 h 39"/>
                <a:gd name="T8" fmla="*/ 275 w 275"/>
                <a:gd name="T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39">
                  <a:moveTo>
                    <a:pt x="275" y="5"/>
                  </a:moveTo>
                  <a:lnTo>
                    <a:pt x="275" y="39"/>
                  </a:lnTo>
                  <a:lnTo>
                    <a:pt x="0" y="28"/>
                  </a:lnTo>
                  <a:lnTo>
                    <a:pt x="0" y="0"/>
                  </a:lnTo>
                  <a:lnTo>
                    <a:pt x="275" y="5"/>
                  </a:lnTo>
                  <a:close/>
                </a:path>
              </a:pathLst>
            </a:custGeom>
            <a:solidFill>
              <a:srgbClr val="EFA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3" name="Freeform 55"/>
            <p:cNvSpPr>
              <a:spLocks/>
            </p:cNvSpPr>
            <p:nvPr/>
          </p:nvSpPr>
          <p:spPr bwMode="auto">
            <a:xfrm>
              <a:off x="3847" y="2461"/>
              <a:ext cx="101" cy="31"/>
            </a:xfrm>
            <a:custGeom>
              <a:avLst/>
              <a:gdLst>
                <a:gd name="T0" fmla="*/ 136 w 201"/>
                <a:gd name="T1" fmla="*/ 2 h 62"/>
                <a:gd name="T2" fmla="*/ 0 w 201"/>
                <a:gd name="T3" fmla="*/ 0 h 62"/>
                <a:gd name="T4" fmla="*/ 3 w 201"/>
                <a:gd name="T5" fmla="*/ 52 h 62"/>
                <a:gd name="T6" fmla="*/ 136 w 201"/>
                <a:gd name="T7" fmla="*/ 60 h 62"/>
                <a:gd name="T8" fmla="*/ 201 w 201"/>
                <a:gd name="T9" fmla="*/ 62 h 62"/>
                <a:gd name="T10" fmla="*/ 197 w 201"/>
                <a:gd name="T11" fmla="*/ 20 h 62"/>
                <a:gd name="T12" fmla="*/ 136 w 201"/>
                <a:gd name="T1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62">
                  <a:moveTo>
                    <a:pt x="136" y="2"/>
                  </a:moveTo>
                  <a:lnTo>
                    <a:pt x="0" y="0"/>
                  </a:lnTo>
                  <a:lnTo>
                    <a:pt x="3" y="52"/>
                  </a:lnTo>
                  <a:lnTo>
                    <a:pt x="136" y="60"/>
                  </a:lnTo>
                  <a:lnTo>
                    <a:pt x="201" y="62"/>
                  </a:lnTo>
                  <a:lnTo>
                    <a:pt x="197" y="20"/>
                  </a:lnTo>
                  <a:lnTo>
                    <a:pt x="136" y="2"/>
                  </a:lnTo>
                  <a:close/>
                </a:path>
              </a:pathLst>
            </a:custGeom>
            <a:solidFill>
              <a:srgbClr val="F9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4" name="Freeform 56"/>
            <p:cNvSpPr>
              <a:spLocks/>
            </p:cNvSpPr>
            <p:nvPr/>
          </p:nvSpPr>
          <p:spPr bwMode="auto">
            <a:xfrm>
              <a:off x="3643" y="2453"/>
              <a:ext cx="42" cy="24"/>
            </a:xfrm>
            <a:custGeom>
              <a:avLst/>
              <a:gdLst>
                <a:gd name="T0" fmla="*/ 84 w 84"/>
                <a:gd name="T1" fmla="*/ 4 h 49"/>
                <a:gd name="T2" fmla="*/ 84 w 84"/>
                <a:gd name="T3" fmla="*/ 49 h 49"/>
                <a:gd name="T4" fmla="*/ 0 w 84"/>
                <a:gd name="T5" fmla="*/ 38 h 49"/>
                <a:gd name="T6" fmla="*/ 3 w 84"/>
                <a:gd name="T7" fmla="*/ 0 h 49"/>
                <a:gd name="T8" fmla="*/ 84 w 84"/>
                <a:gd name="T9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9">
                  <a:moveTo>
                    <a:pt x="84" y="4"/>
                  </a:moveTo>
                  <a:lnTo>
                    <a:pt x="84" y="49"/>
                  </a:lnTo>
                  <a:lnTo>
                    <a:pt x="0" y="38"/>
                  </a:lnTo>
                  <a:lnTo>
                    <a:pt x="3" y="0"/>
                  </a:lnTo>
                  <a:lnTo>
                    <a:pt x="84" y="4"/>
                  </a:lnTo>
                  <a:close/>
                </a:path>
              </a:pathLst>
            </a:custGeom>
            <a:solidFill>
              <a:srgbClr val="F9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5" name="Freeform 57"/>
            <p:cNvSpPr>
              <a:spLocks/>
            </p:cNvSpPr>
            <p:nvPr/>
          </p:nvSpPr>
          <p:spPr bwMode="auto">
            <a:xfrm>
              <a:off x="3643" y="2482"/>
              <a:ext cx="278" cy="54"/>
            </a:xfrm>
            <a:custGeom>
              <a:avLst/>
              <a:gdLst>
                <a:gd name="T0" fmla="*/ 555 w 555"/>
                <a:gd name="T1" fmla="*/ 35 h 109"/>
                <a:gd name="T2" fmla="*/ 415 w 555"/>
                <a:gd name="T3" fmla="*/ 26 h 109"/>
                <a:gd name="T4" fmla="*/ 408 w 555"/>
                <a:gd name="T5" fmla="*/ 66 h 109"/>
                <a:gd name="T6" fmla="*/ 84 w 555"/>
                <a:gd name="T7" fmla="*/ 35 h 109"/>
                <a:gd name="T8" fmla="*/ 80 w 555"/>
                <a:gd name="T9" fmla="*/ 8 h 109"/>
                <a:gd name="T10" fmla="*/ 0 w 555"/>
                <a:gd name="T11" fmla="*/ 0 h 109"/>
                <a:gd name="T12" fmla="*/ 0 w 555"/>
                <a:gd name="T13" fmla="*/ 58 h 109"/>
                <a:gd name="T14" fmla="*/ 555 w 555"/>
                <a:gd name="T15" fmla="*/ 109 h 109"/>
                <a:gd name="T16" fmla="*/ 555 w 555"/>
                <a:gd name="T17" fmla="*/ 3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5" h="109">
                  <a:moveTo>
                    <a:pt x="555" y="35"/>
                  </a:moveTo>
                  <a:lnTo>
                    <a:pt x="415" y="26"/>
                  </a:lnTo>
                  <a:lnTo>
                    <a:pt x="408" y="66"/>
                  </a:lnTo>
                  <a:lnTo>
                    <a:pt x="84" y="35"/>
                  </a:lnTo>
                  <a:lnTo>
                    <a:pt x="80" y="8"/>
                  </a:lnTo>
                  <a:lnTo>
                    <a:pt x="0" y="0"/>
                  </a:lnTo>
                  <a:lnTo>
                    <a:pt x="0" y="58"/>
                  </a:lnTo>
                  <a:lnTo>
                    <a:pt x="555" y="109"/>
                  </a:lnTo>
                  <a:lnTo>
                    <a:pt x="555" y="35"/>
                  </a:lnTo>
                  <a:close/>
                </a:path>
              </a:pathLst>
            </a:custGeom>
            <a:solidFill>
              <a:srgbClr val="7F2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6" name="Freeform 58"/>
            <p:cNvSpPr>
              <a:spLocks noEditPoints="1"/>
            </p:cNvSpPr>
            <p:nvPr/>
          </p:nvSpPr>
          <p:spPr bwMode="auto">
            <a:xfrm>
              <a:off x="3643" y="2482"/>
              <a:ext cx="278" cy="27"/>
            </a:xfrm>
            <a:custGeom>
              <a:avLst/>
              <a:gdLst>
                <a:gd name="T0" fmla="*/ 555 w 555"/>
                <a:gd name="T1" fmla="*/ 35 h 54"/>
                <a:gd name="T2" fmla="*/ 415 w 555"/>
                <a:gd name="T3" fmla="*/ 26 h 54"/>
                <a:gd name="T4" fmla="*/ 411 w 555"/>
                <a:gd name="T5" fmla="*/ 43 h 54"/>
                <a:gd name="T6" fmla="*/ 555 w 555"/>
                <a:gd name="T7" fmla="*/ 54 h 54"/>
                <a:gd name="T8" fmla="*/ 555 w 555"/>
                <a:gd name="T9" fmla="*/ 35 h 54"/>
                <a:gd name="T10" fmla="*/ 555 w 555"/>
                <a:gd name="T11" fmla="*/ 35 h 54"/>
                <a:gd name="T12" fmla="*/ 80 w 555"/>
                <a:gd name="T13" fmla="*/ 20 h 54"/>
                <a:gd name="T14" fmla="*/ 80 w 555"/>
                <a:gd name="T15" fmla="*/ 8 h 54"/>
                <a:gd name="T16" fmla="*/ 0 w 555"/>
                <a:gd name="T17" fmla="*/ 0 h 54"/>
                <a:gd name="T18" fmla="*/ 0 w 555"/>
                <a:gd name="T19" fmla="*/ 14 h 54"/>
                <a:gd name="T20" fmla="*/ 80 w 555"/>
                <a:gd name="T21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5" h="54">
                  <a:moveTo>
                    <a:pt x="555" y="35"/>
                  </a:moveTo>
                  <a:lnTo>
                    <a:pt x="415" y="26"/>
                  </a:lnTo>
                  <a:lnTo>
                    <a:pt x="411" y="43"/>
                  </a:lnTo>
                  <a:lnTo>
                    <a:pt x="555" y="54"/>
                  </a:lnTo>
                  <a:lnTo>
                    <a:pt x="555" y="35"/>
                  </a:lnTo>
                  <a:lnTo>
                    <a:pt x="555" y="35"/>
                  </a:lnTo>
                  <a:close/>
                  <a:moveTo>
                    <a:pt x="80" y="20"/>
                  </a:moveTo>
                  <a:lnTo>
                    <a:pt x="80" y="8"/>
                  </a:lnTo>
                  <a:lnTo>
                    <a:pt x="0" y="0"/>
                  </a:lnTo>
                  <a:lnTo>
                    <a:pt x="0" y="14"/>
                  </a:lnTo>
                  <a:lnTo>
                    <a:pt x="80" y="20"/>
                  </a:lnTo>
                  <a:close/>
                </a:path>
              </a:pathLst>
            </a:custGeom>
            <a:solidFill>
              <a:srgbClr val="E877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7" name="Freeform 59"/>
            <p:cNvSpPr>
              <a:spLocks/>
            </p:cNvSpPr>
            <p:nvPr/>
          </p:nvSpPr>
          <p:spPr bwMode="auto">
            <a:xfrm>
              <a:off x="3645" y="2401"/>
              <a:ext cx="57" cy="45"/>
            </a:xfrm>
            <a:custGeom>
              <a:avLst/>
              <a:gdLst>
                <a:gd name="T0" fmla="*/ 114 w 114"/>
                <a:gd name="T1" fmla="*/ 0 h 90"/>
                <a:gd name="T2" fmla="*/ 77 w 114"/>
                <a:gd name="T3" fmla="*/ 28 h 90"/>
                <a:gd name="T4" fmla="*/ 81 w 114"/>
                <a:gd name="T5" fmla="*/ 90 h 90"/>
                <a:gd name="T6" fmla="*/ 0 w 114"/>
                <a:gd name="T7" fmla="*/ 86 h 90"/>
                <a:gd name="T8" fmla="*/ 4 w 114"/>
                <a:gd name="T9" fmla="*/ 21 h 90"/>
                <a:gd name="T10" fmla="*/ 30 w 114"/>
                <a:gd name="T11" fmla="*/ 1 h 90"/>
                <a:gd name="T12" fmla="*/ 114 w 114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0">
                  <a:moveTo>
                    <a:pt x="114" y="0"/>
                  </a:moveTo>
                  <a:lnTo>
                    <a:pt x="77" y="28"/>
                  </a:lnTo>
                  <a:lnTo>
                    <a:pt x="81" y="90"/>
                  </a:lnTo>
                  <a:lnTo>
                    <a:pt x="0" y="86"/>
                  </a:lnTo>
                  <a:lnTo>
                    <a:pt x="4" y="21"/>
                  </a:lnTo>
                  <a:lnTo>
                    <a:pt x="30" y="1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A81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auto">
            <a:xfrm>
              <a:off x="3645" y="2423"/>
              <a:ext cx="40" cy="23"/>
            </a:xfrm>
            <a:custGeom>
              <a:avLst/>
              <a:gdLst>
                <a:gd name="T0" fmla="*/ 77 w 81"/>
                <a:gd name="T1" fmla="*/ 1 h 47"/>
                <a:gd name="T2" fmla="*/ 81 w 81"/>
                <a:gd name="T3" fmla="*/ 47 h 47"/>
                <a:gd name="T4" fmla="*/ 0 w 81"/>
                <a:gd name="T5" fmla="*/ 43 h 47"/>
                <a:gd name="T6" fmla="*/ 4 w 81"/>
                <a:gd name="T7" fmla="*/ 0 h 47"/>
                <a:gd name="T8" fmla="*/ 77 w 81"/>
                <a:gd name="T9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47">
                  <a:moveTo>
                    <a:pt x="77" y="1"/>
                  </a:moveTo>
                  <a:lnTo>
                    <a:pt x="81" y="47"/>
                  </a:lnTo>
                  <a:lnTo>
                    <a:pt x="0" y="43"/>
                  </a:lnTo>
                  <a:lnTo>
                    <a:pt x="4" y="0"/>
                  </a:lnTo>
                  <a:lnTo>
                    <a:pt x="77" y="1"/>
                  </a:lnTo>
                  <a:close/>
                </a:path>
              </a:pathLst>
            </a:custGeom>
            <a:solidFill>
              <a:srgbClr val="E877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09" name="Freeform 61"/>
            <p:cNvSpPr>
              <a:spLocks/>
            </p:cNvSpPr>
            <p:nvPr/>
          </p:nvSpPr>
          <p:spPr bwMode="auto">
            <a:xfrm>
              <a:off x="3645" y="2423"/>
              <a:ext cx="39" cy="15"/>
            </a:xfrm>
            <a:custGeom>
              <a:avLst/>
              <a:gdLst>
                <a:gd name="T0" fmla="*/ 76 w 78"/>
                <a:gd name="T1" fmla="*/ 1 h 31"/>
                <a:gd name="T2" fmla="*/ 78 w 78"/>
                <a:gd name="T3" fmla="*/ 31 h 31"/>
                <a:gd name="T4" fmla="*/ 0 w 78"/>
                <a:gd name="T5" fmla="*/ 27 h 31"/>
                <a:gd name="T6" fmla="*/ 3 w 78"/>
                <a:gd name="T7" fmla="*/ 0 h 31"/>
                <a:gd name="T8" fmla="*/ 76 w 78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1">
                  <a:moveTo>
                    <a:pt x="76" y="1"/>
                  </a:moveTo>
                  <a:lnTo>
                    <a:pt x="78" y="31"/>
                  </a:lnTo>
                  <a:lnTo>
                    <a:pt x="0" y="27"/>
                  </a:lnTo>
                  <a:lnTo>
                    <a:pt x="3" y="0"/>
                  </a:lnTo>
                  <a:lnTo>
                    <a:pt x="76" y="1"/>
                  </a:lnTo>
                  <a:close/>
                </a:path>
              </a:pathLst>
            </a:custGeom>
            <a:solidFill>
              <a:srgbClr val="EFA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0" name="Freeform 62"/>
            <p:cNvSpPr>
              <a:spLocks noEditPoints="1"/>
            </p:cNvSpPr>
            <p:nvPr/>
          </p:nvSpPr>
          <p:spPr bwMode="auto">
            <a:xfrm>
              <a:off x="4115" y="2411"/>
              <a:ext cx="523" cy="83"/>
            </a:xfrm>
            <a:custGeom>
              <a:avLst/>
              <a:gdLst>
                <a:gd name="T0" fmla="*/ 774 w 1046"/>
                <a:gd name="T1" fmla="*/ 5 h 166"/>
                <a:gd name="T2" fmla="*/ 774 w 1046"/>
                <a:gd name="T3" fmla="*/ 118 h 166"/>
                <a:gd name="T4" fmla="*/ 1046 w 1046"/>
                <a:gd name="T5" fmla="*/ 99 h 166"/>
                <a:gd name="T6" fmla="*/ 1043 w 1046"/>
                <a:gd name="T7" fmla="*/ 0 h 166"/>
                <a:gd name="T8" fmla="*/ 774 w 1046"/>
                <a:gd name="T9" fmla="*/ 5 h 166"/>
                <a:gd name="T10" fmla="*/ 774 w 1046"/>
                <a:gd name="T11" fmla="*/ 5 h 166"/>
                <a:gd name="T12" fmla="*/ 0 w 1046"/>
                <a:gd name="T13" fmla="*/ 18 h 166"/>
                <a:gd name="T14" fmla="*/ 558 w 1046"/>
                <a:gd name="T15" fmla="*/ 8 h 166"/>
                <a:gd name="T16" fmla="*/ 556 w 1046"/>
                <a:gd name="T17" fmla="*/ 134 h 166"/>
                <a:gd name="T18" fmla="*/ 85 w 1046"/>
                <a:gd name="T19" fmla="*/ 166 h 166"/>
                <a:gd name="T20" fmla="*/ 73 w 1046"/>
                <a:gd name="T21" fmla="*/ 159 h 166"/>
                <a:gd name="T22" fmla="*/ 61 w 1046"/>
                <a:gd name="T23" fmla="*/ 152 h 166"/>
                <a:gd name="T24" fmla="*/ 47 w 1046"/>
                <a:gd name="T25" fmla="*/ 148 h 166"/>
                <a:gd name="T26" fmla="*/ 34 w 1046"/>
                <a:gd name="T27" fmla="*/ 144 h 166"/>
                <a:gd name="T28" fmla="*/ 23 w 1046"/>
                <a:gd name="T29" fmla="*/ 141 h 166"/>
                <a:gd name="T30" fmla="*/ 12 w 1046"/>
                <a:gd name="T31" fmla="*/ 139 h 166"/>
                <a:gd name="T32" fmla="*/ 6 w 1046"/>
                <a:gd name="T33" fmla="*/ 137 h 166"/>
                <a:gd name="T34" fmla="*/ 4 w 1046"/>
                <a:gd name="T35" fmla="*/ 137 h 166"/>
                <a:gd name="T36" fmla="*/ 0 w 1046"/>
                <a:gd name="T37" fmla="*/ 1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46" h="166">
                  <a:moveTo>
                    <a:pt x="774" y="5"/>
                  </a:moveTo>
                  <a:lnTo>
                    <a:pt x="774" y="118"/>
                  </a:lnTo>
                  <a:lnTo>
                    <a:pt x="1046" y="99"/>
                  </a:lnTo>
                  <a:lnTo>
                    <a:pt x="1043" y="0"/>
                  </a:lnTo>
                  <a:lnTo>
                    <a:pt x="774" y="5"/>
                  </a:lnTo>
                  <a:lnTo>
                    <a:pt x="774" y="5"/>
                  </a:lnTo>
                  <a:close/>
                  <a:moveTo>
                    <a:pt x="0" y="18"/>
                  </a:moveTo>
                  <a:lnTo>
                    <a:pt x="558" y="8"/>
                  </a:lnTo>
                  <a:lnTo>
                    <a:pt x="556" y="134"/>
                  </a:lnTo>
                  <a:lnTo>
                    <a:pt x="85" y="166"/>
                  </a:lnTo>
                  <a:lnTo>
                    <a:pt x="73" y="159"/>
                  </a:lnTo>
                  <a:lnTo>
                    <a:pt x="61" y="152"/>
                  </a:lnTo>
                  <a:lnTo>
                    <a:pt x="47" y="148"/>
                  </a:lnTo>
                  <a:lnTo>
                    <a:pt x="34" y="144"/>
                  </a:lnTo>
                  <a:lnTo>
                    <a:pt x="23" y="141"/>
                  </a:lnTo>
                  <a:lnTo>
                    <a:pt x="12" y="139"/>
                  </a:lnTo>
                  <a:lnTo>
                    <a:pt x="6" y="137"/>
                  </a:lnTo>
                  <a:lnTo>
                    <a:pt x="4" y="137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D1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1" name="Freeform 63"/>
            <p:cNvSpPr>
              <a:spLocks noEditPoints="1"/>
            </p:cNvSpPr>
            <p:nvPr/>
          </p:nvSpPr>
          <p:spPr bwMode="auto">
            <a:xfrm>
              <a:off x="4113" y="2377"/>
              <a:ext cx="525" cy="170"/>
            </a:xfrm>
            <a:custGeom>
              <a:avLst/>
              <a:gdLst>
                <a:gd name="T0" fmla="*/ 978 w 1051"/>
                <a:gd name="T1" fmla="*/ 10 h 339"/>
                <a:gd name="T2" fmla="*/ 779 w 1051"/>
                <a:gd name="T3" fmla="*/ 6 h 339"/>
                <a:gd name="T4" fmla="*/ 779 w 1051"/>
                <a:gd name="T5" fmla="*/ 286 h 339"/>
                <a:gd name="T6" fmla="*/ 841 w 1051"/>
                <a:gd name="T7" fmla="*/ 282 h 339"/>
                <a:gd name="T8" fmla="*/ 840 w 1051"/>
                <a:gd name="T9" fmla="*/ 278 h 339"/>
                <a:gd name="T10" fmla="*/ 839 w 1051"/>
                <a:gd name="T11" fmla="*/ 267 h 339"/>
                <a:gd name="T12" fmla="*/ 839 w 1051"/>
                <a:gd name="T13" fmla="*/ 253 h 339"/>
                <a:gd name="T14" fmla="*/ 840 w 1051"/>
                <a:gd name="T15" fmla="*/ 236 h 339"/>
                <a:gd name="T16" fmla="*/ 843 w 1051"/>
                <a:gd name="T17" fmla="*/ 218 h 339"/>
                <a:gd name="T18" fmla="*/ 851 w 1051"/>
                <a:gd name="T19" fmla="*/ 205 h 339"/>
                <a:gd name="T20" fmla="*/ 865 w 1051"/>
                <a:gd name="T21" fmla="*/ 194 h 339"/>
                <a:gd name="T22" fmla="*/ 885 w 1051"/>
                <a:gd name="T23" fmla="*/ 192 h 339"/>
                <a:gd name="T24" fmla="*/ 904 w 1051"/>
                <a:gd name="T25" fmla="*/ 196 h 339"/>
                <a:gd name="T26" fmla="*/ 920 w 1051"/>
                <a:gd name="T27" fmla="*/ 205 h 339"/>
                <a:gd name="T28" fmla="*/ 931 w 1051"/>
                <a:gd name="T29" fmla="*/ 217 h 339"/>
                <a:gd name="T30" fmla="*/ 938 w 1051"/>
                <a:gd name="T31" fmla="*/ 230 h 339"/>
                <a:gd name="T32" fmla="*/ 942 w 1051"/>
                <a:gd name="T33" fmla="*/ 244 h 339"/>
                <a:gd name="T34" fmla="*/ 945 w 1051"/>
                <a:gd name="T35" fmla="*/ 254 h 339"/>
                <a:gd name="T36" fmla="*/ 946 w 1051"/>
                <a:gd name="T37" fmla="*/ 262 h 339"/>
                <a:gd name="T38" fmla="*/ 946 w 1051"/>
                <a:gd name="T39" fmla="*/ 266 h 339"/>
                <a:gd name="T40" fmla="*/ 1051 w 1051"/>
                <a:gd name="T41" fmla="*/ 258 h 339"/>
                <a:gd name="T42" fmla="*/ 1048 w 1051"/>
                <a:gd name="T43" fmla="*/ 49 h 339"/>
                <a:gd name="T44" fmla="*/ 988 w 1051"/>
                <a:gd name="T45" fmla="*/ 48 h 339"/>
                <a:gd name="T46" fmla="*/ 978 w 1051"/>
                <a:gd name="T47" fmla="*/ 10 h 339"/>
                <a:gd name="T48" fmla="*/ 978 w 1051"/>
                <a:gd name="T49" fmla="*/ 10 h 339"/>
                <a:gd name="T50" fmla="*/ 563 w 1051"/>
                <a:gd name="T51" fmla="*/ 3 h 339"/>
                <a:gd name="T52" fmla="*/ 0 w 1051"/>
                <a:gd name="T53" fmla="*/ 0 h 339"/>
                <a:gd name="T54" fmla="*/ 9 w 1051"/>
                <a:gd name="T55" fmla="*/ 203 h 339"/>
                <a:gd name="T56" fmla="*/ 13 w 1051"/>
                <a:gd name="T57" fmla="*/ 205 h 339"/>
                <a:gd name="T58" fmla="*/ 23 w 1051"/>
                <a:gd name="T59" fmla="*/ 206 h 339"/>
                <a:gd name="T60" fmla="*/ 37 w 1051"/>
                <a:gd name="T61" fmla="*/ 209 h 339"/>
                <a:gd name="T62" fmla="*/ 54 w 1051"/>
                <a:gd name="T63" fmla="*/ 215 h 339"/>
                <a:gd name="T64" fmla="*/ 71 w 1051"/>
                <a:gd name="T65" fmla="*/ 222 h 339"/>
                <a:gd name="T66" fmla="*/ 87 w 1051"/>
                <a:gd name="T67" fmla="*/ 231 h 339"/>
                <a:gd name="T68" fmla="*/ 101 w 1051"/>
                <a:gd name="T69" fmla="*/ 243 h 339"/>
                <a:gd name="T70" fmla="*/ 109 w 1051"/>
                <a:gd name="T71" fmla="*/ 258 h 339"/>
                <a:gd name="T72" fmla="*/ 119 w 1051"/>
                <a:gd name="T73" fmla="*/ 287 h 339"/>
                <a:gd name="T74" fmla="*/ 124 w 1051"/>
                <a:gd name="T75" fmla="*/ 314 h 339"/>
                <a:gd name="T76" fmla="*/ 127 w 1051"/>
                <a:gd name="T77" fmla="*/ 332 h 339"/>
                <a:gd name="T78" fmla="*/ 128 w 1051"/>
                <a:gd name="T79" fmla="*/ 339 h 339"/>
                <a:gd name="T80" fmla="*/ 561 w 1051"/>
                <a:gd name="T81" fmla="*/ 298 h 339"/>
                <a:gd name="T82" fmla="*/ 563 w 1051"/>
                <a:gd name="T83" fmla="*/ 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1" h="339">
                  <a:moveTo>
                    <a:pt x="978" y="10"/>
                  </a:moveTo>
                  <a:lnTo>
                    <a:pt x="779" y="6"/>
                  </a:lnTo>
                  <a:lnTo>
                    <a:pt x="779" y="286"/>
                  </a:lnTo>
                  <a:lnTo>
                    <a:pt x="841" y="282"/>
                  </a:lnTo>
                  <a:lnTo>
                    <a:pt x="840" y="278"/>
                  </a:lnTo>
                  <a:lnTo>
                    <a:pt x="839" y="267"/>
                  </a:lnTo>
                  <a:lnTo>
                    <a:pt x="839" y="253"/>
                  </a:lnTo>
                  <a:lnTo>
                    <a:pt x="840" y="236"/>
                  </a:lnTo>
                  <a:lnTo>
                    <a:pt x="843" y="218"/>
                  </a:lnTo>
                  <a:lnTo>
                    <a:pt x="851" y="205"/>
                  </a:lnTo>
                  <a:lnTo>
                    <a:pt x="865" y="194"/>
                  </a:lnTo>
                  <a:lnTo>
                    <a:pt x="885" y="192"/>
                  </a:lnTo>
                  <a:lnTo>
                    <a:pt x="904" y="196"/>
                  </a:lnTo>
                  <a:lnTo>
                    <a:pt x="920" y="205"/>
                  </a:lnTo>
                  <a:lnTo>
                    <a:pt x="931" y="217"/>
                  </a:lnTo>
                  <a:lnTo>
                    <a:pt x="938" y="230"/>
                  </a:lnTo>
                  <a:lnTo>
                    <a:pt x="942" y="244"/>
                  </a:lnTo>
                  <a:lnTo>
                    <a:pt x="945" y="254"/>
                  </a:lnTo>
                  <a:lnTo>
                    <a:pt x="946" y="262"/>
                  </a:lnTo>
                  <a:lnTo>
                    <a:pt x="946" y="266"/>
                  </a:lnTo>
                  <a:lnTo>
                    <a:pt x="1051" y="258"/>
                  </a:lnTo>
                  <a:lnTo>
                    <a:pt x="1048" y="49"/>
                  </a:lnTo>
                  <a:lnTo>
                    <a:pt x="988" y="48"/>
                  </a:lnTo>
                  <a:lnTo>
                    <a:pt x="978" y="10"/>
                  </a:lnTo>
                  <a:lnTo>
                    <a:pt x="978" y="10"/>
                  </a:lnTo>
                  <a:close/>
                  <a:moveTo>
                    <a:pt x="563" y="3"/>
                  </a:moveTo>
                  <a:lnTo>
                    <a:pt x="0" y="0"/>
                  </a:lnTo>
                  <a:lnTo>
                    <a:pt x="9" y="203"/>
                  </a:lnTo>
                  <a:lnTo>
                    <a:pt x="13" y="205"/>
                  </a:lnTo>
                  <a:lnTo>
                    <a:pt x="23" y="206"/>
                  </a:lnTo>
                  <a:lnTo>
                    <a:pt x="37" y="209"/>
                  </a:lnTo>
                  <a:lnTo>
                    <a:pt x="54" y="215"/>
                  </a:lnTo>
                  <a:lnTo>
                    <a:pt x="71" y="222"/>
                  </a:lnTo>
                  <a:lnTo>
                    <a:pt x="87" y="231"/>
                  </a:lnTo>
                  <a:lnTo>
                    <a:pt x="101" y="243"/>
                  </a:lnTo>
                  <a:lnTo>
                    <a:pt x="109" y="258"/>
                  </a:lnTo>
                  <a:lnTo>
                    <a:pt x="119" y="287"/>
                  </a:lnTo>
                  <a:lnTo>
                    <a:pt x="124" y="314"/>
                  </a:lnTo>
                  <a:lnTo>
                    <a:pt x="127" y="332"/>
                  </a:lnTo>
                  <a:lnTo>
                    <a:pt x="128" y="339"/>
                  </a:lnTo>
                  <a:lnTo>
                    <a:pt x="561" y="298"/>
                  </a:lnTo>
                  <a:lnTo>
                    <a:pt x="563" y="3"/>
                  </a:lnTo>
                  <a:close/>
                </a:path>
              </a:pathLst>
            </a:custGeom>
            <a:solidFill>
              <a:srgbClr val="DD1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2" name="Freeform 64"/>
            <p:cNvSpPr>
              <a:spLocks noEditPoints="1"/>
            </p:cNvSpPr>
            <p:nvPr/>
          </p:nvSpPr>
          <p:spPr bwMode="auto">
            <a:xfrm>
              <a:off x="4113" y="2377"/>
              <a:ext cx="493" cy="27"/>
            </a:xfrm>
            <a:custGeom>
              <a:avLst/>
              <a:gdLst>
                <a:gd name="T0" fmla="*/ 978 w 986"/>
                <a:gd name="T1" fmla="*/ 10 h 53"/>
                <a:gd name="T2" fmla="*/ 779 w 986"/>
                <a:gd name="T3" fmla="*/ 6 h 53"/>
                <a:gd name="T4" fmla="*/ 779 w 986"/>
                <a:gd name="T5" fmla="*/ 44 h 53"/>
                <a:gd name="T6" fmla="*/ 986 w 986"/>
                <a:gd name="T7" fmla="*/ 44 h 53"/>
                <a:gd name="T8" fmla="*/ 978 w 986"/>
                <a:gd name="T9" fmla="*/ 10 h 53"/>
                <a:gd name="T10" fmla="*/ 978 w 986"/>
                <a:gd name="T11" fmla="*/ 10 h 53"/>
                <a:gd name="T12" fmla="*/ 3 w 986"/>
                <a:gd name="T13" fmla="*/ 53 h 53"/>
                <a:gd name="T14" fmla="*/ 563 w 986"/>
                <a:gd name="T15" fmla="*/ 48 h 53"/>
                <a:gd name="T16" fmla="*/ 563 w 986"/>
                <a:gd name="T17" fmla="*/ 3 h 53"/>
                <a:gd name="T18" fmla="*/ 0 w 986"/>
                <a:gd name="T19" fmla="*/ 0 h 53"/>
                <a:gd name="T20" fmla="*/ 3 w 98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6" h="53">
                  <a:moveTo>
                    <a:pt x="978" y="10"/>
                  </a:moveTo>
                  <a:lnTo>
                    <a:pt x="779" y="6"/>
                  </a:lnTo>
                  <a:lnTo>
                    <a:pt x="779" y="44"/>
                  </a:lnTo>
                  <a:lnTo>
                    <a:pt x="986" y="44"/>
                  </a:lnTo>
                  <a:lnTo>
                    <a:pt x="978" y="10"/>
                  </a:lnTo>
                  <a:lnTo>
                    <a:pt x="978" y="10"/>
                  </a:lnTo>
                  <a:close/>
                  <a:moveTo>
                    <a:pt x="3" y="53"/>
                  </a:moveTo>
                  <a:lnTo>
                    <a:pt x="563" y="48"/>
                  </a:lnTo>
                  <a:lnTo>
                    <a:pt x="563" y="3"/>
                  </a:lnTo>
                  <a:lnTo>
                    <a:pt x="0" y="0"/>
                  </a:lnTo>
                  <a:lnTo>
                    <a:pt x="3" y="53"/>
                  </a:lnTo>
                  <a:close/>
                </a:path>
              </a:pathLst>
            </a:custGeom>
            <a:solidFill>
              <a:srgbClr val="E86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3" name="Freeform 65"/>
            <p:cNvSpPr>
              <a:spLocks noEditPoints="1"/>
            </p:cNvSpPr>
            <p:nvPr/>
          </p:nvSpPr>
          <p:spPr bwMode="auto">
            <a:xfrm>
              <a:off x="4173" y="2491"/>
              <a:ext cx="465" cy="56"/>
            </a:xfrm>
            <a:custGeom>
              <a:avLst/>
              <a:gdLst>
                <a:gd name="T0" fmla="*/ 658 w 930"/>
                <a:gd name="T1" fmla="*/ 18 h 111"/>
                <a:gd name="T2" fmla="*/ 658 w 930"/>
                <a:gd name="T3" fmla="*/ 58 h 111"/>
                <a:gd name="T4" fmla="*/ 720 w 930"/>
                <a:gd name="T5" fmla="*/ 54 h 111"/>
                <a:gd name="T6" fmla="*/ 719 w 930"/>
                <a:gd name="T7" fmla="*/ 50 h 111"/>
                <a:gd name="T8" fmla="*/ 718 w 930"/>
                <a:gd name="T9" fmla="*/ 41 h 111"/>
                <a:gd name="T10" fmla="*/ 718 w 930"/>
                <a:gd name="T11" fmla="*/ 28 h 111"/>
                <a:gd name="T12" fmla="*/ 719 w 930"/>
                <a:gd name="T13" fmla="*/ 15 h 111"/>
                <a:gd name="T14" fmla="*/ 658 w 930"/>
                <a:gd name="T15" fmla="*/ 18 h 111"/>
                <a:gd name="T16" fmla="*/ 658 w 930"/>
                <a:gd name="T17" fmla="*/ 18 h 111"/>
                <a:gd name="T18" fmla="*/ 820 w 930"/>
                <a:gd name="T19" fmla="*/ 6 h 111"/>
                <a:gd name="T20" fmla="*/ 823 w 930"/>
                <a:gd name="T21" fmla="*/ 18 h 111"/>
                <a:gd name="T22" fmla="*/ 825 w 930"/>
                <a:gd name="T23" fmla="*/ 28 h 111"/>
                <a:gd name="T24" fmla="*/ 825 w 930"/>
                <a:gd name="T25" fmla="*/ 35 h 111"/>
                <a:gd name="T26" fmla="*/ 825 w 930"/>
                <a:gd name="T27" fmla="*/ 38 h 111"/>
                <a:gd name="T28" fmla="*/ 930 w 930"/>
                <a:gd name="T29" fmla="*/ 30 h 111"/>
                <a:gd name="T30" fmla="*/ 930 w 930"/>
                <a:gd name="T31" fmla="*/ 0 h 111"/>
                <a:gd name="T32" fmla="*/ 820 w 930"/>
                <a:gd name="T33" fmla="*/ 6 h 111"/>
                <a:gd name="T34" fmla="*/ 820 w 930"/>
                <a:gd name="T35" fmla="*/ 6 h 111"/>
                <a:gd name="T36" fmla="*/ 0 w 930"/>
                <a:gd name="T37" fmla="*/ 66 h 111"/>
                <a:gd name="T38" fmla="*/ 440 w 930"/>
                <a:gd name="T39" fmla="*/ 34 h 111"/>
                <a:gd name="T40" fmla="*/ 440 w 930"/>
                <a:gd name="T41" fmla="*/ 70 h 111"/>
                <a:gd name="T42" fmla="*/ 7 w 930"/>
                <a:gd name="T43" fmla="*/ 111 h 111"/>
                <a:gd name="T44" fmla="*/ 6 w 930"/>
                <a:gd name="T45" fmla="*/ 108 h 111"/>
                <a:gd name="T46" fmla="*/ 4 w 930"/>
                <a:gd name="T47" fmla="*/ 99 h 111"/>
                <a:gd name="T48" fmla="*/ 2 w 930"/>
                <a:gd name="T49" fmla="*/ 85 h 111"/>
                <a:gd name="T50" fmla="*/ 0 w 930"/>
                <a:gd name="T51" fmla="*/ 6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0" h="111">
                  <a:moveTo>
                    <a:pt x="658" y="18"/>
                  </a:moveTo>
                  <a:lnTo>
                    <a:pt x="658" y="58"/>
                  </a:lnTo>
                  <a:lnTo>
                    <a:pt x="720" y="54"/>
                  </a:lnTo>
                  <a:lnTo>
                    <a:pt x="719" y="50"/>
                  </a:lnTo>
                  <a:lnTo>
                    <a:pt x="718" y="41"/>
                  </a:lnTo>
                  <a:lnTo>
                    <a:pt x="718" y="28"/>
                  </a:lnTo>
                  <a:lnTo>
                    <a:pt x="719" y="15"/>
                  </a:lnTo>
                  <a:lnTo>
                    <a:pt x="658" y="18"/>
                  </a:lnTo>
                  <a:lnTo>
                    <a:pt x="658" y="18"/>
                  </a:lnTo>
                  <a:close/>
                  <a:moveTo>
                    <a:pt x="820" y="6"/>
                  </a:moveTo>
                  <a:lnTo>
                    <a:pt x="823" y="18"/>
                  </a:lnTo>
                  <a:lnTo>
                    <a:pt x="825" y="28"/>
                  </a:lnTo>
                  <a:lnTo>
                    <a:pt x="825" y="35"/>
                  </a:lnTo>
                  <a:lnTo>
                    <a:pt x="825" y="38"/>
                  </a:lnTo>
                  <a:lnTo>
                    <a:pt x="930" y="30"/>
                  </a:lnTo>
                  <a:lnTo>
                    <a:pt x="930" y="0"/>
                  </a:lnTo>
                  <a:lnTo>
                    <a:pt x="820" y="6"/>
                  </a:lnTo>
                  <a:lnTo>
                    <a:pt x="820" y="6"/>
                  </a:lnTo>
                  <a:close/>
                  <a:moveTo>
                    <a:pt x="0" y="66"/>
                  </a:moveTo>
                  <a:lnTo>
                    <a:pt x="440" y="34"/>
                  </a:lnTo>
                  <a:lnTo>
                    <a:pt x="440" y="70"/>
                  </a:lnTo>
                  <a:lnTo>
                    <a:pt x="7" y="111"/>
                  </a:lnTo>
                  <a:lnTo>
                    <a:pt x="6" y="108"/>
                  </a:lnTo>
                  <a:lnTo>
                    <a:pt x="4" y="99"/>
                  </a:lnTo>
                  <a:lnTo>
                    <a:pt x="2" y="85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A81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4" name="Freeform 66"/>
            <p:cNvSpPr>
              <a:spLocks noEditPoints="1"/>
            </p:cNvSpPr>
            <p:nvPr/>
          </p:nvSpPr>
          <p:spPr bwMode="auto">
            <a:xfrm>
              <a:off x="4115" y="2411"/>
              <a:ext cx="523" cy="83"/>
            </a:xfrm>
            <a:custGeom>
              <a:avLst/>
              <a:gdLst>
                <a:gd name="T0" fmla="*/ 774 w 1046"/>
                <a:gd name="T1" fmla="*/ 5 h 166"/>
                <a:gd name="T2" fmla="*/ 774 w 1046"/>
                <a:gd name="T3" fmla="*/ 118 h 166"/>
                <a:gd name="T4" fmla="*/ 1046 w 1046"/>
                <a:gd name="T5" fmla="*/ 99 h 166"/>
                <a:gd name="T6" fmla="*/ 1043 w 1046"/>
                <a:gd name="T7" fmla="*/ 0 h 166"/>
                <a:gd name="T8" fmla="*/ 774 w 1046"/>
                <a:gd name="T9" fmla="*/ 5 h 166"/>
                <a:gd name="T10" fmla="*/ 774 w 1046"/>
                <a:gd name="T11" fmla="*/ 5 h 166"/>
                <a:gd name="T12" fmla="*/ 0 w 1046"/>
                <a:gd name="T13" fmla="*/ 18 h 166"/>
                <a:gd name="T14" fmla="*/ 558 w 1046"/>
                <a:gd name="T15" fmla="*/ 8 h 166"/>
                <a:gd name="T16" fmla="*/ 556 w 1046"/>
                <a:gd name="T17" fmla="*/ 134 h 166"/>
                <a:gd name="T18" fmla="*/ 85 w 1046"/>
                <a:gd name="T19" fmla="*/ 166 h 166"/>
                <a:gd name="T20" fmla="*/ 73 w 1046"/>
                <a:gd name="T21" fmla="*/ 159 h 166"/>
                <a:gd name="T22" fmla="*/ 61 w 1046"/>
                <a:gd name="T23" fmla="*/ 152 h 166"/>
                <a:gd name="T24" fmla="*/ 47 w 1046"/>
                <a:gd name="T25" fmla="*/ 148 h 166"/>
                <a:gd name="T26" fmla="*/ 34 w 1046"/>
                <a:gd name="T27" fmla="*/ 144 h 166"/>
                <a:gd name="T28" fmla="*/ 23 w 1046"/>
                <a:gd name="T29" fmla="*/ 141 h 166"/>
                <a:gd name="T30" fmla="*/ 12 w 1046"/>
                <a:gd name="T31" fmla="*/ 139 h 166"/>
                <a:gd name="T32" fmla="*/ 6 w 1046"/>
                <a:gd name="T33" fmla="*/ 137 h 166"/>
                <a:gd name="T34" fmla="*/ 4 w 1046"/>
                <a:gd name="T35" fmla="*/ 137 h 166"/>
                <a:gd name="T36" fmla="*/ 0 w 1046"/>
                <a:gd name="T37" fmla="*/ 1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46" h="166">
                  <a:moveTo>
                    <a:pt x="774" y="5"/>
                  </a:moveTo>
                  <a:lnTo>
                    <a:pt x="774" y="118"/>
                  </a:lnTo>
                  <a:lnTo>
                    <a:pt x="1046" y="99"/>
                  </a:lnTo>
                  <a:lnTo>
                    <a:pt x="1043" y="0"/>
                  </a:lnTo>
                  <a:lnTo>
                    <a:pt x="774" y="5"/>
                  </a:lnTo>
                  <a:lnTo>
                    <a:pt x="774" y="5"/>
                  </a:lnTo>
                  <a:close/>
                  <a:moveTo>
                    <a:pt x="0" y="18"/>
                  </a:moveTo>
                  <a:lnTo>
                    <a:pt x="558" y="8"/>
                  </a:lnTo>
                  <a:lnTo>
                    <a:pt x="556" y="134"/>
                  </a:lnTo>
                  <a:lnTo>
                    <a:pt x="85" y="166"/>
                  </a:lnTo>
                  <a:lnTo>
                    <a:pt x="73" y="159"/>
                  </a:lnTo>
                  <a:lnTo>
                    <a:pt x="61" y="152"/>
                  </a:lnTo>
                  <a:lnTo>
                    <a:pt x="47" y="148"/>
                  </a:lnTo>
                  <a:lnTo>
                    <a:pt x="34" y="144"/>
                  </a:lnTo>
                  <a:lnTo>
                    <a:pt x="23" y="141"/>
                  </a:lnTo>
                  <a:lnTo>
                    <a:pt x="12" y="139"/>
                  </a:lnTo>
                  <a:lnTo>
                    <a:pt x="6" y="137"/>
                  </a:lnTo>
                  <a:lnTo>
                    <a:pt x="4" y="137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FA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5" name="Freeform 67"/>
            <p:cNvSpPr>
              <a:spLocks noEditPoints="1"/>
            </p:cNvSpPr>
            <p:nvPr/>
          </p:nvSpPr>
          <p:spPr bwMode="auto">
            <a:xfrm>
              <a:off x="4115" y="2411"/>
              <a:ext cx="522" cy="33"/>
            </a:xfrm>
            <a:custGeom>
              <a:avLst/>
              <a:gdLst>
                <a:gd name="T0" fmla="*/ 774 w 1043"/>
                <a:gd name="T1" fmla="*/ 5 h 67"/>
                <a:gd name="T2" fmla="*/ 774 w 1043"/>
                <a:gd name="T3" fmla="*/ 42 h 67"/>
                <a:gd name="T4" fmla="*/ 1043 w 1043"/>
                <a:gd name="T5" fmla="*/ 34 h 67"/>
                <a:gd name="T6" fmla="*/ 1043 w 1043"/>
                <a:gd name="T7" fmla="*/ 0 h 67"/>
                <a:gd name="T8" fmla="*/ 774 w 1043"/>
                <a:gd name="T9" fmla="*/ 5 h 67"/>
                <a:gd name="T10" fmla="*/ 774 w 1043"/>
                <a:gd name="T11" fmla="*/ 5 h 67"/>
                <a:gd name="T12" fmla="*/ 3 w 1043"/>
                <a:gd name="T13" fmla="*/ 67 h 67"/>
                <a:gd name="T14" fmla="*/ 556 w 1043"/>
                <a:gd name="T15" fmla="*/ 51 h 67"/>
                <a:gd name="T16" fmla="*/ 558 w 1043"/>
                <a:gd name="T17" fmla="*/ 8 h 67"/>
                <a:gd name="T18" fmla="*/ 0 w 1043"/>
                <a:gd name="T19" fmla="*/ 18 h 67"/>
                <a:gd name="T20" fmla="*/ 3 w 1043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3" h="67">
                  <a:moveTo>
                    <a:pt x="774" y="5"/>
                  </a:moveTo>
                  <a:lnTo>
                    <a:pt x="774" y="42"/>
                  </a:lnTo>
                  <a:lnTo>
                    <a:pt x="1043" y="34"/>
                  </a:lnTo>
                  <a:lnTo>
                    <a:pt x="1043" y="0"/>
                  </a:lnTo>
                  <a:lnTo>
                    <a:pt x="774" y="5"/>
                  </a:lnTo>
                  <a:lnTo>
                    <a:pt x="774" y="5"/>
                  </a:lnTo>
                  <a:close/>
                  <a:moveTo>
                    <a:pt x="3" y="67"/>
                  </a:moveTo>
                  <a:lnTo>
                    <a:pt x="556" y="51"/>
                  </a:lnTo>
                  <a:lnTo>
                    <a:pt x="558" y="8"/>
                  </a:lnTo>
                  <a:lnTo>
                    <a:pt x="0" y="18"/>
                  </a:lnTo>
                  <a:lnTo>
                    <a:pt x="3" y="67"/>
                  </a:lnTo>
                  <a:close/>
                </a:path>
              </a:pathLst>
            </a:custGeom>
            <a:solidFill>
              <a:srgbClr val="FFF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6" name="Freeform 68"/>
            <p:cNvSpPr>
              <a:spLocks/>
            </p:cNvSpPr>
            <p:nvPr/>
          </p:nvSpPr>
          <p:spPr bwMode="auto">
            <a:xfrm>
              <a:off x="3986" y="2388"/>
              <a:ext cx="115" cy="181"/>
            </a:xfrm>
            <a:custGeom>
              <a:avLst/>
              <a:gdLst>
                <a:gd name="T0" fmla="*/ 226 w 231"/>
                <a:gd name="T1" fmla="*/ 0 h 362"/>
                <a:gd name="T2" fmla="*/ 231 w 231"/>
                <a:gd name="T3" fmla="*/ 187 h 362"/>
                <a:gd name="T4" fmla="*/ 227 w 231"/>
                <a:gd name="T5" fmla="*/ 187 h 362"/>
                <a:gd name="T6" fmla="*/ 218 w 231"/>
                <a:gd name="T7" fmla="*/ 189 h 362"/>
                <a:gd name="T8" fmla="*/ 206 w 231"/>
                <a:gd name="T9" fmla="*/ 193 h 362"/>
                <a:gd name="T10" fmla="*/ 191 w 231"/>
                <a:gd name="T11" fmla="*/ 200 h 362"/>
                <a:gd name="T12" fmla="*/ 174 w 231"/>
                <a:gd name="T13" fmla="*/ 210 h 362"/>
                <a:gd name="T14" fmla="*/ 162 w 231"/>
                <a:gd name="T15" fmla="*/ 224 h 362"/>
                <a:gd name="T16" fmla="*/ 153 w 231"/>
                <a:gd name="T17" fmla="*/ 242 h 362"/>
                <a:gd name="T18" fmla="*/ 149 w 231"/>
                <a:gd name="T19" fmla="*/ 265 h 362"/>
                <a:gd name="T20" fmla="*/ 149 w 231"/>
                <a:gd name="T21" fmla="*/ 308 h 362"/>
                <a:gd name="T22" fmla="*/ 151 w 231"/>
                <a:gd name="T23" fmla="*/ 336 h 362"/>
                <a:gd name="T24" fmla="*/ 153 w 231"/>
                <a:gd name="T25" fmla="*/ 349 h 362"/>
                <a:gd name="T26" fmla="*/ 153 w 231"/>
                <a:gd name="T27" fmla="*/ 354 h 362"/>
                <a:gd name="T28" fmla="*/ 0 w 231"/>
                <a:gd name="T29" fmla="*/ 362 h 362"/>
                <a:gd name="T30" fmla="*/ 8 w 231"/>
                <a:gd name="T31" fmla="*/ 0 h 362"/>
                <a:gd name="T32" fmla="*/ 226 w 231"/>
                <a:gd name="T33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362">
                  <a:moveTo>
                    <a:pt x="226" y="0"/>
                  </a:moveTo>
                  <a:lnTo>
                    <a:pt x="231" y="187"/>
                  </a:lnTo>
                  <a:lnTo>
                    <a:pt x="227" y="187"/>
                  </a:lnTo>
                  <a:lnTo>
                    <a:pt x="218" y="189"/>
                  </a:lnTo>
                  <a:lnTo>
                    <a:pt x="206" y="193"/>
                  </a:lnTo>
                  <a:lnTo>
                    <a:pt x="191" y="200"/>
                  </a:lnTo>
                  <a:lnTo>
                    <a:pt x="174" y="210"/>
                  </a:lnTo>
                  <a:lnTo>
                    <a:pt x="162" y="224"/>
                  </a:lnTo>
                  <a:lnTo>
                    <a:pt x="153" y="242"/>
                  </a:lnTo>
                  <a:lnTo>
                    <a:pt x="149" y="265"/>
                  </a:lnTo>
                  <a:lnTo>
                    <a:pt x="149" y="308"/>
                  </a:lnTo>
                  <a:lnTo>
                    <a:pt x="151" y="336"/>
                  </a:lnTo>
                  <a:lnTo>
                    <a:pt x="153" y="349"/>
                  </a:lnTo>
                  <a:lnTo>
                    <a:pt x="153" y="354"/>
                  </a:lnTo>
                  <a:lnTo>
                    <a:pt x="0" y="362"/>
                  </a:lnTo>
                  <a:lnTo>
                    <a:pt x="8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DD1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7" name="Rectangle 69"/>
            <p:cNvSpPr>
              <a:spLocks noChangeArrowheads="1"/>
            </p:cNvSpPr>
            <p:nvPr/>
          </p:nvSpPr>
          <p:spPr bwMode="auto">
            <a:xfrm>
              <a:off x="3990" y="2388"/>
              <a:ext cx="109" cy="16"/>
            </a:xfrm>
            <a:prstGeom prst="rect">
              <a:avLst/>
            </a:prstGeom>
            <a:solidFill>
              <a:srgbClr val="E86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8" name="Freeform 70"/>
            <p:cNvSpPr>
              <a:spLocks/>
            </p:cNvSpPr>
            <p:nvPr/>
          </p:nvSpPr>
          <p:spPr bwMode="auto">
            <a:xfrm>
              <a:off x="3986" y="2533"/>
              <a:ext cx="76" cy="36"/>
            </a:xfrm>
            <a:custGeom>
              <a:avLst/>
              <a:gdLst>
                <a:gd name="T0" fmla="*/ 149 w 153"/>
                <a:gd name="T1" fmla="*/ 0 h 71"/>
                <a:gd name="T2" fmla="*/ 150 w 153"/>
                <a:gd name="T3" fmla="*/ 30 h 71"/>
                <a:gd name="T4" fmla="*/ 151 w 153"/>
                <a:gd name="T5" fmla="*/ 49 h 71"/>
                <a:gd name="T6" fmla="*/ 153 w 153"/>
                <a:gd name="T7" fmla="*/ 60 h 71"/>
                <a:gd name="T8" fmla="*/ 153 w 153"/>
                <a:gd name="T9" fmla="*/ 63 h 71"/>
                <a:gd name="T10" fmla="*/ 0 w 153"/>
                <a:gd name="T11" fmla="*/ 71 h 71"/>
                <a:gd name="T12" fmla="*/ 2 w 153"/>
                <a:gd name="T13" fmla="*/ 9 h 71"/>
                <a:gd name="T14" fmla="*/ 149 w 153"/>
                <a:gd name="T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71">
                  <a:moveTo>
                    <a:pt x="149" y="0"/>
                  </a:moveTo>
                  <a:lnTo>
                    <a:pt x="150" y="30"/>
                  </a:lnTo>
                  <a:lnTo>
                    <a:pt x="151" y="49"/>
                  </a:lnTo>
                  <a:lnTo>
                    <a:pt x="153" y="60"/>
                  </a:lnTo>
                  <a:lnTo>
                    <a:pt x="153" y="63"/>
                  </a:lnTo>
                  <a:lnTo>
                    <a:pt x="0" y="71"/>
                  </a:lnTo>
                  <a:lnTo>
                    <a:pt x="2" y="9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A81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19" name="Freeform 71"/>
            <p:cNvSpPr>
              <a:spLocks/>
            </p:cNvSpPr>
            <p:nvPr/>
          </p:nvSpPr>
          <p:spPr bwMode="auto">
            <a:xfrm>
              <a:off x="3988" y="2420"/>
              <a:ext cx="113" cy="86"/>
            </a:xfrm>
            <a:custGeom>
              <a:avLst/>
              <a:gdLst>
                <a:gd name="T0" fmla="*/ 223 w 227"/>
                <a:gd name="T1" fmla="*/ 0 h 172"/>
                <a:gd name="T2" fmla="*/ 227 w 227"/>
                <a:gd name="T3" fmla="*/ 122 h 172"/>
                <a:gd name="T4" fmla="*/ 225 w 227"/>
                <a:gd name="T5" fmla="*/ 122 h 172"/>
                <a:gd name="T6" fmla="*/ 219 w 227"/>
                <a:gd name="T7" fmla="*/ 123 h 172"/>
                <a:gd name="T8" fmla="*/ 211 w 227"/>
                <a:gd name="T9" fmla="*/ 125 h 172"/>
                <a:gd name="T10" fmla="*/ 200 w 227"/>
                <a:gd name="T11" fmla="*/ 129 h 172"/>
                <a:gd name="T12" fmla="*/ 189 w 227"/>
                <a:gd name="T13" fmla="*/ 134 h 172"/>
                <a:gd name="T14" fmla="*/ 177 w 227"/>
                <a:gd name="T15" fmla="*/ 140 h 172"/>
                <a:gd name="T16" fmla="*/ 166 w 227"/>
                <a:gd name="T17" fmla="*/ 148 h 172"/>
                <a:gd name="T18" fmla="*/ 157 w 227"/>
                <a:gd name="T19" fmla="*/ 160 h 172"/>
                <a:gd name="T20" fmla="*/ 0 w 227"/>
                <a:gd name="T21" fmla="*/ 172 h 172"/>
                <a:gd name="T22" fmla="*/ 4 w 227"/>
                <a:gd name="T23" fmla="*/ 2 h 172"/>
                <a:gd name="T24" fmla="*/ 223 w 227"/>
                <a:gd name="T2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172">
                  <a:moveTo>
                    <a:pt x="223" y="0"/>
                  </a:moveTo>
                  <a:lnTo>
                    <a:pt x="227" y="122"/>
                  </a:lnTo>
                  <a:lnTo>
                    <a:pt x="225" y="122"/>
                  </a:lnTo>
                  <a:lnTo>
                    <a:pt x="219" y="123"/>
                  </a:lnTo>
                  <a:lnTo>
                    <a:pt x="211" y="125"/>
                  </a:lnTo>
                  <a:lnTo>
                    <a:pt x="200" y="129"/>
                  </a:lnTo>
                  <a:lnTo>
                    <a:pt x="189" y="134"/>
                  </a:lnTo>
                  <a:lnTo>
                    <a:pt x="177" y="140"/>
                  </a:lnTo>
                  <a:lnTo>
                    <a:pt x="166" y="148"/>
                  </a:lnTo>
                  <a:lnTo>
                    <a:pt x="157" y="160"/>
                  </a:lnTo>
                  <a:lnTo>
                    <a:pt x="0" y="172"/>
                  </a:lnTo>
                  <a:lnTo>
                    <a:pt x="4" y="2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EFA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0" name="Freeform 72"/>
            <p:cNvSpPr>
              <a:spLocks/>
            </p:cNvSpPr>
            <p:nvPr/>
          </p:nvSpPr>
          <p:spPr bwMode="auto">
            <a:xfrm>
              <a:off x="3989" y="2420"/>
              <a:ext cx="112" cy="29"/>
            </a:xfrm>
            <a:custGeom>
              <a:avLst/>
              <a:gdLst>
                <a:gd name="T0" fmla="*/ 221 w 224"/>
                <a:gd name="T1" fmla="*/ 0 h 56"/>
                <a:gd name="T2" fmla="*/ 224 w 224"/>
                <a:gd name="T3" fmla="*/ 48 h 56"/>
                <a:gd name="T4" fmla="*/ 0 w 224"/>
                <a:gd name="T5" fmla="*/ 56 h 56"/>
                <a:gd name="T6" fmla="*/ 2 w 224"/>
                <a:gd name="T7" fmla="*/ 2 h 56"/>
                <a:gd name="T8" fmla="*/ 221 w 22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56">
                  <a:moveTo>
                    <a:pt x="221" y="0"/>
                  </a:moveTo>
                  <a:lnTo>
                    <a:pt x="224" y="48"/>
                  </a:lnTo>
                  <a:lnTo>
                    <a:pt x="0" y="56"/>
                  </a:lnTo>
                  <a:lnTo>
                    <a:pt x="2" y="2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FFF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1" name="Freeform 73"/>
            <p:cNvSpPr>
              <a:spLocks/>
            </p:cNvSpPr>
            <p:nvPr/>
          </p:nvSpPr>
          <p:spPr bwMode="auto">
            <a:xfrm>
              <a:off x="3856" y="2466"/>
              <a:ext cx="56" cy="20"/>
            </a:xfrm>
            <a:custGeom>
              <a:avLst/>
              <a:gdLst>
                <a:gd name="T0" fmla="*/ 108 w 112"/>
                <a:gd name="T1" fmla="*/ 3 h 39"/>
                <a:gd name="T2" fmla="*/ 112 w 112"/>
                <a:gd name="T3" fmla="*/ 39 h 39"/>
                <a:gd name="T4" fmla="*/ 0 w 112"/>
                <a:gd name="T5" fmla="*/ 33 h 39"/>
                <a:gd name="T6" fmla="*/ 1 w 112"/>
                <a:gd name="T7" fmla="*/ 0 h 39"/>
                <a:gd name="T8" fmla="*/ 6 w 112"/>
                <a:gd name="T9" fmla="*/ 0 h 39"/>
                <a:gd name="T10" fmla="*/ 18 w 112"/>
                <a:gd name="T11" fmla="*/ 0 h 39"/>
                <a:gd name="T12" fmla="*/ 35 w 112"/>
                <a:gd name="T13" fmla="*/ 1 h 39"/>
                <a:gd name="T14" fmla="*/ 55 w 112"/>
                <a:gd name="T15" fmla="*/ 1 h 39"/>
                <a:gd name="T16" fmla="*/ 75 w 112"/>
                <a:gd name="T17" fmla="*/ 2 h 39"/>
                <a:gd name="T18" fmla="*/ 91 w 112"/>
                <a:gd name="T19" fmla="*/ 2 h 39"/>
                <a:gd name="T20" fmla="*/ 104 w 112"/>
                <a:gd name="T21" fmla="*/ 3 h 39"/>
                <a:gd name="T22" fmla="*/ 108 w 112"/>
                <a:gd name="T23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39">
                  <a:moveTo>
                    <a:pt x="108" y="3"/>
                  </a:moveTo>
                  <a:lnTo>
                    <a:pt x="112" y="39"/>
                  </a:lnTo>
                  <a:lnTo>
                    <a:pt x="0" y="33"/>
                  </a:lnTo>
                  <a:lnTo>
                    <a:pt x="1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35" y="1"/>
                  </a:lnTo>
                  <a:lnTo>
                    <a:pt x="55" y="1"/>
                  </a:lnTo>
                  <a:lnTo>
                    <a:pt x="75" y="2"/>
                  </a:lnTo>
                  <a:lnTo>
                    <a:pt x="91" y="2"/>
                  </a:lnTo>
                  <a:lnTo>
                    <a:pt x="104" y="3"/>
                  </a:lnTo>
                  <a:lnTo>
                    <a:pt x="108" y="3"/>
                  </a:lnTo>
                  <a:close/>
                </a:path>
              </a:pathLst>
            </a:custGeom>
            <a:solidFill>
              <a:srgbClr val="FFF9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3648" y="2458"/>
              <a:ext cx="29" cy="12"/>
            </a:xfrm>
            <a:custGeom>
              <a:avLst/>
              <a:gdLst>
                <a:gd name="T0" fmla="*/ 57 w 59"/>
                <a:gd name="T1" fmla="*/ 3 h 24"/>
                <a:gd name="T2" fmla="*/ 59 w 59"/>
                <a:gd name="T3" fmla="*/ 24 h 24"/>
                <a:gd name="T4" fmla="*/ 0 w 59"/>
                <a:gd name="T5" fmla="*/ 21 h 24"/>
                <a:gd name="T6" fmla="*/ 1 w 59"/>
                <a:gd name="T7" fmla="*/ 0 h 24"/>
                <a:gd name="T8" fmla="*/ 4 w 59"/>
                <a:gd name="T9" fmla="*/ 0 h 24"/>
                <a:gd name="T10" fmla="*/ 10 w 59"/>
                <a:gd name="T11" fmla="*/ 0 h 24"/>
                <a:gd name="T12" fmla="*/ 19 w 59"/>
                <a:gd name="T13" fmla="*/ 0 h 24"/>
                <a:gd name="T14" fmla="*/ 29 w 59"/>
                <a:gd name="T15" fmla="*/ 1 h 24"/>
                <a:gd name="T16" fmla="*/ 39 w 59"/>
                <a:gd name="T17" fmla="*/ 1 h 24"/>
                <a:gd name="T18" fmla="*/ 48 w 59"/>
                <a:gd name="T19" fmla="*/ 2 h 24"/>
                <a:gd name="T20" fmla="*/ 54 w 59"/>
                <a:gd name="T21" fmla="*/ 2 h 24"/>
                <a:gd name="T22" fmla="*/ 57 w 59"/>
                <a:gd name="T23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4">
                  <a:moveTo>
                    <a:pt x="57" y="3"/>
                  </a:moveTo>
                  <a:lnTo>
                    <a:pt x="59" y="24"/>
                  </a:lnTo>
                  <a:lnTo>
                    <a:pt x="0" y="21"/>
                  </a:lnTo>
                  <a:lnTo>
                    <a:pt x="1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29" y="1"/>
                  </a:lnTo>
                  <a:lnTo>
                    <a:pt x="39" y="1"/>
                  </a:lnTo>
                  <a:lnTo>
                    <a:pt x="48" y="2"/>
                  </a:lnTo>
                  <a:lnTo>
                    <a:pt x="54" y="2"/>
                  </a:lnTo>
                  <a:lnTo>
                    <a:pt x="57" y="3"/>
                  </a:lnTo>
                  <a:close/>
                </a:path>
              </a:pathLst>
            </a:custGeom>
            <a:solidFill>
              <a:srgbClr val="FFF9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3" name="Freeform 75"/>
            <p:cNvSpPr>
              <a:spLocks/>
            </p:cNvSpPr>
            <p:nvPr/>
          </p:nvSpPr>
          <p:spPr bwMode="auto">
            <a:xfrm>
              <a:off x="4123" y="2509"/>
              <a:ext cx="35" cy="73"/>
            </a:xfrm>
            <a:custGeom>
              <a:avLst/>
              <a:gdLst>
                <a:gd name="T0" fmla="*/ 35 w 72"/>
                <a:gd name="T1" fmla="*/ 0 h 148"/>
                <a:gd name="T2" fmla="*/ 28 w 72"/>
                <a:gd name="T3" fmla="*/ 1 h 148"/>
                <a:gd name="T4" fmla="*/ 22 w 72"/>
                <a:gd name="T5" fmla="*/ 6 h 148"/>
                <a:gd name="T6" fmla="*/ 15 w 72"/>
                <a:gd name="T7" fmla="*/ 13 h 148"/>
                <a:gd name="T8" fmla="*/ 11 w 72"/>
                <a:gd name="T9" fmla="*/ 21 h 148"/>
                <a:gd name="T10" fmla="*/ 6 w 72"/>
                <a:gd name="T11" fmla="*/ 32 h 148"/>
                <a:gd name="T12" fmla="*/ 3 w 72"/>
                <a:gd name="T13" fmla="*/ 45 h 148"/>
                <a:gd name="T14" fmla="*/ 2 w 72"/>
                <a:gd name="T15" fmla="*/ 59 h 148"/>
                <a:gd name="T16" fmla="*/ 0 w 72"/>
                <a:gd name="T17" fmla="*/ 74 h 148"/>
                <a:gd name="T18" fmla="*/ 2 w 72"/>
                <a:gd name="T19" fmla="*/ 89 h 148"/>
                <a:gd name="T20" fmla="*/ 3 w 72"/>
                <a:gd name="T21" fmla="*/ 101 h 148"/>
                <a:gd name="T22" fmla="*/ 6 w 72"/>
                <a:gd name="T23" fmla="*/ 114 h 148"/>
                <a:gd name="T24" fmla="*/ 11 w 72"/>
                <a:gd name="T25" fmla="*/ 126 h 148"/>
                <a:gd name="T26" fmla="*/ 15 w 72"/>
                <a:gd name="T27" fmla="*/ 135 h 148"/>
                <a:gd name="T28" fmla="*/ 22 w 72"/>
                <a:gd name="T29" fmla="*/ 142 h 148"/>
                <a:gd name="T30" fmla="*/ 28 w 72"/>
                <a:gd name="T31" fmla="*/ 146 h 148"/>
                <a:gd name="T32" fmla="*/ 35 w 72"/>
                <a:gd name="T33" fmla="*/ 148 h 148"/>
                <a:gd name="T34" fmla="*/ 43 w 72"/>
                <a:gd name="T35" fmla="*/ 146 h 148"/>
                <a:gd name="T36" fmla="*/ 50 w 72"/>
                <a:gd name="T37" fmla="*/ 142 h 148"/>
                <a:gd name="T38" fmla="*/ 56 w 72"/>
                <a:gd name="T39" fmla="*/ 135 h 148"/>
                <a:gd name="T40" fmla="*/ 62 w 72"/>
                <a:gd name="T41" fmla="*/ 126 h 148"/>
                <a:gd name="T42" fmla="*/ 66 w 72"/>
                <a:gd name="T43" fmla="*/ 114 h 148"/>
                <a:gd name="T44" fmla="*/ 70 w 72"/>
                <a:gd name="T45" fmla="*/ 101 h 148"/>
                <a:gd name="T46" fmla="*/ 71 w 72"/>
                <a:gd name="T47" fmla="*/ 89 h 148"/>
                <a:gd name="T48" fmla="*/ 72 w 72"/>
                <a:gd name="T49" fmla="*/ 74 h 148"/>
                <a:gd name="T50" fmla="*/ 71 w 72"/>
                <a:gd name="T51" fmla="*/ 59 h 148"/>
                <a:gd name="T52" fmla="*/ 70 w 72"/>
                <a:gd name="T53" fmla="*/ 45 h 148"/>
                <a:gd name="T54" fmla="*/ 66 w 72"/>
                <a:gd name="T55" fmla="*/ 32 h 148"/>
                <a:gd name="T56" fmla="*/ 62 w 72"/>
                <a:gd name="T57" fmla="*/ 21 h 148"/>
                <a:gd name="T58" fmla="*/ 56 w 72"/>
                <a:gd name="T59" fmla="*/ 13 h 148"/>
                <a:gd name="T60" fmla="*/ 50 w 72"/>
                <a:gd name="T61" fmla="*/ 6 h 148"/>
                <a:gd name="T62" fmla="*/ 43 w 72"/>
                <a:gd name="T63" fmla="*/ 1 h 148"/>
                <a:gd name="T64" fmla="*/ 35 w 72"/>
                <a:gd name="T6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48">
                  <a:moveTo>
                    <a:pt x="35" y="0"/>
                  </a:moveTo>
                  <a:lnTo>
                    <a:pt x="28" y="1"/>
                  </a:lnTo>
                  <a:lnTo>
                    <a:pt x="22" y="6"/>
                  </a:lnTo>
                  <a:lnTo>
                    <a:pt x="15" y="13"/>
                  </a:lnTo>
                  <a:lnTo>
                    <a:pt x="11" y="21"/>
                  </a:lnTo>
                  <a:lnTo>
                    <a:pt x="6" y="32"/>
                  </a:lnTo>
                  <a:lnTo>
                    <a:pt x="3" y="45"/>
                  </a:lnTo>
                  <a:lnTo>
                    <a:pt x="2" y="59"/>
                  </a:lnTo>
                  <a:lnTo>
                    <a:pt x="0" y="74"/>
                  </a:lnTo>
                  <a:lnTo>
                    <a:pt x="2" y="89"/>
                  </a:lnTo>
                  <a:lnTo>
                    <a:pt x="3" y="101"/>
                  </a:lnTo>
                  <a:lnTo>
                    <a:pt x="6" y="114"/>
                  </a:lnTo>
                  <a:lnTo>
                    <a:pt x="11" y="126"/>
                  </a:lnTo>
                  <a:lnTo>
                    <a:pt x="15" y="135"/>
                  </a:lnTo>
                  <a:lnTo>
                    <a:pt x="22" y="142"/>
                  </a:lnTo>
                  <a:lnTo>
                    <a:pt x="28" y="146"/>
                  </a:lnTo>
                  <a:lnTo>
                    <a:pt x="35" y="148"/>
                  </a:lnTo>
                  <a:lnTo>
                    <a:pt x="43" y="146"/>
                  </a:lnTo>
                  <a:lnTo>
                    <a:pt x="50" y="142"/>
                  </a:lnTo>
                  <a:lnTo>
                    <a:pt x="56" y="135"/>
                  </a:lnTo>
                  <a:lnTo>
                    <a:pt x="62" y="126"/>
                  </a:lnTo>
                  <a:lnTo>
                    <a:pt x="66" y="114"/>
                  </a:lnTo>
                  <a:lnTo>
                    <a:pt x="70" y="101"/>
                  </a:lnTo>
                  <a:lnTo>
                    <a:pt x="71" y="89"/>
                  </a:lnTo>
                  <a:lnTo>
                    <a:pt x="72" y="74"/>
                  </a:lnTo>
                  <a:lnTo>
                    <a:pt x="71" y="59"/>
                  </a:lnTo>
                  <a:lnTo>
                    <a:pt x="70" y="45"/>
                  </a:lnTo>
                  <a:lnTo>
                    <a:pt x="66" y="32"/>
                  </a:lnTo>
                  <a:lnTo>
                    <a:pt x="62" y="21"/>
                  </a:lnTo>
                  <a:lnTo>
                    <a:pt x="56" y="13"/>
                  </a:lnTo>
                  <a:lnTo>
                    <a:pt x="50" y="6"/>
                  </a:lnTo>
                  <a:lnTo>
                    <a:pt x="43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605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auto">
            <a:xfrm>
              <a:off x="4554" y="2491"/>
              <a:ext cx="19" cy="38"/>
            </a:xfrm>
            <a:custGeom>
              <a:avLst/>
              <a:gdLst>
                <a:gd name="T0" fmla="*/ 20 w 37"/>
                <a:gd name="T1" fmla="*/ 0 h 76"/>
                <a:gd name="T2" fmla="*/ 12 w 37"/>
                <a:gd name="T3" fmla="*/ 2 h 76"/>
                <a:gd name="T4" fmla="*/ 6 w 37"/>
                <a:gd name="T5" fmla="*/ 10 h 76"/>
                <a:gd name="T6" fmla="*/ 2 w 37"/>
                <a:gd name="T7" fmla="*/ 23 h 76"/>
                <a:gd name="T8" fmla="*/ 0 w 37"/>
                <a:gd name="T9" fmla="*/ 38 h 76"/>
                <a:gd name="T10" fmla="*/ 2 w 37"/>
                <a:gd name="T11" fmla="*/ 53 h 76"/>
                <a:gd name="T12" fmla="*/ 6 w 37"/>
                <a:gd name="T13" fmla="*/ 64 h 76"/>
                <a:gd name="T14" fmla="*/ 12 w 37"/>
                <a:gd name="T15" fmla="*/ 72 h 76"/>
                <a:gd name="T16" fmla="*/ 20 w 37"/>
                <a:gd name="T17" fmla="*/ 76 h 76"/>
                <a:gd name="T18" fmla="*/ 27 w 37"/>
                <a:gd name="T19" fmla="*/ 72 h 76"/>
                <a:gd name="T20" fmla="*/ 33 w 37"/>
                <a:gd name="T21" fmla="*/ 64 h 76"/>
                <a:gd name="T22" fmla="*/ 36 w 37"/>
                <a:gd name="T23" fmla="*/ 53 h 76"/>
                <a:gd name="T24" fmla="*/ 37 w 37"/>
                <a:gd name="T25" fmla="*/ 38 h 76"/>
                <a:gd name="T26" fmla="*/ 36 w 37"/>
                <a:gd name="T27" fmla="*/ 23 h 76"/>
                <a:gd name="T28" fmla="*/ 33 w 37"/>
                <a:gd name="T29" fmla="*/ 10 h 76"/>
                <a:gd name="T30" fmla="*/ 27 w 37"/>
                <a:gd name="T31" fmla="*/ 2 h 76"/>
                <a:gd name="T32" fmla="*/ 20 w 37"/>
                <a:gd name="T3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76">
                  <a:moveTo>
                    <a:pt x="20" y="0"/>
                  </a:moveTo>
                  <a:lnTo>
                    <a:pt x="12" y="2"/>
                  </a:lnTo>
                  <a:lnTo>
                    <a:pt x="6" y="10"/>
                  </a:lnTo>
                  <a:lnTo>
                    <a:pt x="2" y="23"/>
                  </a:lnTo>
                  <a:lnTo>
                    <a:pt x="0" y="38"/>
                  </a:lnTo>
                  <a:lnTo>
                    <a:pt x="2" y="53"/>
                  </a:lnTo>
                  <a:lnTo>
                    <a:pt x="6" y="64"/>
                  </a:lnTo>
                  <a:lnTo>
                    <a:pt x="12" y="72"/>
                  </a:lnTo>
                  <a:lnTo>
                    <a:pt x="20" y="76"/>
                  </a:lnTo>
                  <a:lnTo>
                    <a:pt x="27" y="72"/>
                  </a:lnTo>
                  <a:lnTo>
                    <a:pt x="33" y="64"/>
                  </a:lnTo>
                  <a:lnTo>
                    <a:pt x="36" y="53"/>
                  </a:lnTo>
                  <a:lnTo>
                    <a:pt x="37" y="38"/>
                  </a:lnTo>
                  <a:lnTo>
                    <a:pt x="36" y="23"/>
                  </a:lnTo>
                  <a:lnTo>
                    <a:pt x="33" y="10"/>
                  </a:lnTo>
                  <a:lnTo>
                    <a:pt x="27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05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5" name="Freeform 77"/>
            <p:cNvSpPr>
              <a:spLocks/>
            </p:cNvSpPr>
            <p:nvPr/>
          </p:nvSpPr>
          <p:spPr bwMode="auto">
            <a:xfrm>
              <a:off x="3664" y="2072"/>
              <a:ext cx="274" cy="62"/>
            </a:xfrm>
            <a:custGeom>
              <a:avLst/>
              <a:gdLst>
                <a:gd name="T0" fmla="*/ 3 w 548"/>
                <a:gd name="T1" fmla="*/ 96 h 123"/>
                <a:gd name="T2" fmla="*/ 0 w 548"/>
                <a:gd name="T3" fmla="*/ 123 h 123"/>
                <a:gd name="T4" fmla="*/ 544 w 548"/>
                <a:gd name="T5" fmla="*/ 34 h 123"/>
                <a:gd name="T6" fmla="*/ 548 w 548"/>
                <a:gd name="T7" fmla="*/ 0 h 123"/>
                <a:gd name="T8" fmla="*/ 3 w 548"/>
                <a:gd name="T9" fmla="*/ 9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123">
                  <a:moveTo>
                    <a:pt x="3" y="96"/>
                  </a:moveTo>
                  <a:lnTo>
                    <a:pt x="0" y="123"/>
                  </a:lnTo>
                  <a:lnTo>
                    <a:pt x="544" y="34"/>
                  </a:lnTo>
                  <a:lnTo>
                    <a:pt x="548" y="0"/>
                  </a:lnTo>
                  <a:lnTo>
                    <a:pt x="3" y="96"/>
                  </a:lnTo>
                  <a:close/>
                </a:path>
              </a:pathLst>
            </a:custGeom>
            <a:solidFill>
              <a:srgbClr val="A81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6" name="Freeform 78"/>
            <p:cNvSpPr>
              <a:spLocks/>
            </p:cNvSpPr>
            <p:nvPr/>
          </p:nvSpPr>
          <p:spPr bwMode="auto">
            <a:xfrm>
              <a:off x="3664" y="2079"/>
              <a:ext cx="273" cy="55"/>
            </a:xfrm>
            <a:custGeom>
              <a:avLst/>
              <a:gdLst>
                <a:gd name="T0" fmla="*/ 0 w 546"/>
                <a:gd name="T1" fmla="*/ 94 h 109"/>
                <a:gd name="T2" fmla="*/ 0 w 546"/>
                <a:gd name="T3" fmla="*/ 109 h 109"/>
                <a:gd name="T4" fmla="*/ 544 w 546"/>
                <a:gd name="T5" fmla="*/ 20 h 109"/>
                <a:gd name="T6" fmla="*/ 546 w 546"/>
                <a:gd name="T7" fmla="*/ 0 h 109"/>
                <a:gd name="T8" fmla="*/ 0 w 546"/>
                <a:gd name="T9" fmla="*/ 9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6" h="109">
                  <a:moveTo>
                    <a:pt x="0" y="94"/>
                  </a:moveTo>
                  <a:lnTo>
                    <a:pt x="0" y="109"/>
                  </a:lnTo>
                  <a:lnTo>
                    <a:pt x="544" y="20"/>
                  </a:lnTo>
                  <a:lnTo>
                    <a:pt x="546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DD1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7" name="Freeform 79"/>
            <p:cNvSpPr>
              <a:spLocks/>
            </p:cNvSpPr>
            <p:nvPr/>
          </p:nvSpPr>
          <p:spPr bwMode="auto">
            <a:xfrm>
              <a:off x="4403" y="2271"/>
              <a:ext cx="45" cy="26"/>
            </a:xfrm>
            <a:custGeom>
              <a:avLst/>
              <a:gdLst>
                <a:gd name="T0" fmla="*/ 86 w 88"/>
                <a:gd name="T1" fmla="*/ 52 h 52"/>
                <a:gd name="T2" fmla="*/ 87 w 88"/>
                <a:gd name="T3" fmla="*/ 41 h 52"/>
                <a:gd name="T4" fmla="*/ 88 w 88"/>
                <a:gd name="T5" fmla="*/ 30 h 52"/>
                <a:gd name="T6" fmla="*/ 88 w 88"/>
                <a:gd name="T7" fmla="*/ 19 h 52"/>
                <a:gd name="T8" fmla="*/ 88 w 88"/>
                <a:gd name="T9" fmla="*/ 9 h 52"/>
                <a:gd name="T10" fmla="*/ 0 w 88"/>
                <a:gd name="T11" fmla="*/ 0 h 52"/>
                <a:gd name="T12" fmla="*/ 0 w 88"/>
                <a:gd name="T13" fmla="*/ 11 h 52"/>
                <a:gd name="T14" fmla="*/ 0 w 88"/>
                <a:gd name="T15" fmla="*/ 23 h 52"/>
                <a:gd name="T16" fmla="*/ 0 w 88"/>
                <a:gd name="T17" fmla="*/ 34 h 52"/>
                <a:gd name="T18" fmla="*/ 0 w 88"/>
                <a:gd name="T19" fmla="*/ 45 h 52"/>
                <a:gd name="T20" fmla="*/ 86 w 88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2">
                  <a:moveTo>
                    <a:pt x="86" y="52"/>
                  </a:moveTo>
                  <a:lnTo>
                    <a:pt x="87" y="41"/>
                  </a:lnTo>
                  <a:lnTo>
                    <a:pt x="88" y="30"/>
                  </a:lnTo>
                  <a:lnTo>
                    <a:pt x="88" y="19"/>
                  </a:lnTo>
                  <a:lnTo>
                    <a:pt x="88" y="9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3"/>
                  </a:lnTo>
                  <a:lnTo>
                    <a:pt x="0" y="34"/>
                  </a:lnTo>
                  <a:lnTo>
                    <a:pt x="0" y="45"/>
                  </a:lnTo>
                  <a:lnTo>
                    <a:pt x="86" y="52"/>
                  </a:lnTo>
                  <a:close/>
                </a:path>
              </a:pathLst>
            </a:custGeom>
            <a:solidFill>
              <a:srgbClr val="776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8" name="Freeform 80"/>
            <p:cNvSpPr>
              <a:spLocks/>
            </p:cNvSpPr>
            <p:nvPr/>
          </p:nvSpPr>
          <p:spPr bwMode="auto">
            <a:xfrm>
              <a:off x="4403" y="2303"/>
              <a:ext cx="43" cy="183"/>
            </a:xfrm>
            <a:custGeom>
              <a:avLst/>
              <a:gdLst>
                <a:gd name="T0" fmla="*/ 82 w 88"/>
                <a:gd name="T1" fmla="*/ 362 h 365"/>
                <a:gd name="T2" fmla="*/ 85 w 88"/>
                <a:gd name="T3" fmla="*/ 272 h 365"/>
                <a:gd name="T4" fmla="*/ 87 w 88"/>
                <a:gd name="T5" fmla="*/ 183 h 365"/>
                <a:gd name="T6" fmla="*/ 88 w 88"/>
                <a:gd name="T7" fmla="*/ 94 h 365"/>
                <a:gd name="T8" fmla="*/ 88 w 88"/>
                <a:gd name="T9" fmla="*/ 5 h 365"/>
                <a:gd name="T10" fmla="*/ 2 w 88"/>
                <a:gd name="T11" fmla="*/ 0 h 365"/>
                <a:gd name="T12" fmla="*/ 2 w 88"/>
                <a:gd name="T13" fmla="*/ 92 h 365"/>
                <a:gd name="T14" fmla="*/ 2 w 88"/>
                <a:gd name="T15" fmla="*/ 183 h 365"/>
                <a:gd name="T16" fmla="*/ 2 w 88"/>
                <a:gd name="T17" fmla="*/ 274 h 365"/>
                <a:gd name="T18" fmla="*/ 0 w 88"/>
                <a:gd name="T19" fmla="*/ 365 h 365"/>
                <a:gd name="T20" fmla="*/ 82 w 88"/>
                <a:gd name="T21" fmla="*/ 362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65">
                  <a:moveTo>
                    <a:pt x="82" y="362"/>
                  </a:moveTo>
                  <a:lnTo>
                    <a:pt x="85" y="272"/>
                  </a:lnTo>
                  <a:lnTo>
                    <a:pt x="87" y="183"/>
                  </a:lnTo>
                  <a:lnTo>
                    <a:pt x="88" y="94"/>
                  </a:lnTo>
                  <a:lnTo>
                    <a:pt x="88" y="5"/>
                  </a:lnTo>
                  <a:lnTo>
                    <a:pt x="2" y="0"/>
                  </a:lnTo>
                  <a:lnTo>
                    <a:pt x="2" y="92"/>
                  </a:lnTo>
                  <a:lnTo>
                    <a:pt x="2" y="183"/>
                  </a:lnTo>
                  <a:lnTo>
                    <a:pt x="2" y="274"/>
                  </a:lnTo>
                  <a:lnTo>
                    <a:pt x="0" y="365"/>
                  </a:lnTo>
                  <a:lnTo>
                    <a:pt x="82" y="362"/>
                  </a:lnTo>
                  <a:close/>
                </a:path>
              </a:pathLst>
            </a:custGeom>
            <a:solidFill>
              <a:srgbClr val="DD1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29" name="Freeform 81"/>
            <p:cNvSpPr>
              <a:spLocks/>
            </p:cNvSpPr>
            <p:nvPr/>
          </p:nvSpPr>
          <p:spPr bwMode="auto">
            <a:xfrm>
              <a:off x="4403" y="2374"/>
              <a:ext cx="43" cy="27"/>
            </a:xfrm>
            <a:custGeom>
              <a:avLst/>
              <a:gdLst>
                <a:gd name="T0" fmla="*/ 85 w 85"/>
                <a:gd name="T1" fmla="*/ 53 h 54"/>
                <a:gd name="T2" fmla="*/ 85 w 85"/>
                <a:gd name="T3" fmla="*/ 39 h 54"/>
                <a:gd name="T4" fmla="*/ 85 w 85"/>
                <a:gd name="T5" fmla="*/ 26 h 54"/>
                <a:gd name="T6" fmla="*/ 85 w 85"/>
                <a:gd name="T7" fmla="*/ 15 h 54"/>
                <a:gd name="T8" fmla="*/ 85 w 85"/>
                <a:gd name="T9" fmla="*/ 1 h 54"/>
                <a:gd name="T10" fmla="*/ 0 w 85"/>
                <a:gd name="T11" fmla="*/ 0 h 54"/>
                <a:gd name="T12" fmla="*/ 0 w 85"/>
                <a:gd name="T13" fmla="*/ 12 h 54"/>
                <a:gd name="T14" fmla="*/ 0 w 85"/>
                <a:gd name="T15" fmla="*/ 26 h 54"/>
                <a:gd name="T16" fmla="*/ 0 w 85"/>
                <a:gd name="T17" fmla="*/ 40 h 54"/>
                <a:gd name="T18" fmla="*/ 0 w 85"/>
                <a:gd name="T19" fmla="*/ 54 h 54"/>
                <a:gd name="T20" fmla="*/ 85 w 85"/>
                <a:gd name="T21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54">
                  <a:moveTo>
                    <a:pt x="85" y="53"/>
                  </a:moveTo>
                  <a:lnTo>
                    <a:pt x="85" y="39"/>
                  </a:lnTo>
                  <a:lnTo>
                    <a:pt x="85" y="26"/>
                  </a:lnTo>
                  <a:lnTo>
                    <a:pt x="85" y="15"/>
                  </a:lnTo>
                  <a:lnTo>
                    <a:pt x="85" y="1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0" y="54"/>
                  </a:lnTo>
                  <a:lnTo>
                    <a:pt x="85" y="53"/>
                  </a:lnTo>
                  <a:close/>
                </a:path>
              </a:pathLst>
            </a:custGeom>
            <a:solidFill>
              <a:srgbClr val="E86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0" name="Freeform 82"/>
            <p:cNvSpPr>
              <a:spLocks/>
            </p:cNvSpPr>
            <p:nvPr/>
          </p:nvSpPr>
          <p:spPr bwMode="auto">
            <a:xfrm>
              <a:off x="4403" y="2415"/>
              <a:ext cx="42" cy="61"/>
            </a:xfrm>
            <a:custGeom>
              <a:avLst/>
              <a:gdLst>
                <a:gd name="T0" fmla="*/ 80 w 84"/>
                <a:gd name="T1" fmla="*/ 115 h 120"/>
                <a:gd name="T2" fmla="*/ 81 w 84"/>
                <a:gd name="T3" fmla="*/ 86 h 120"/>
                <a:gd name="T4" fmla="*/ 83 w 84"/>
                <a:gd name="T5" fmla="*/ 57 h 120"/>
                <a:gd name="T6" fmla="*/ 84 w 84"/>
                <a:gd name="T7" fmla="*/ 28 h 120"/>
                <a:gd name="T8" fmla="*/ 84 w 84"/>
                <a:gd name="T9" fmla="*/ 0 h 120"/>
                <a:gd name="T10" fmla="*/ 0 w 84"/>
                <a:gd name="T11" fmla="*/ 0 h 120"/>
                <a:gd name="T12" fmla="*/ 0 w 84"/>
                <a:gd name="T13" fmla="*/ 31 h 120"/>
                <a:gd name="T14" fmla="*/ 0 w 84"/>
                <a:gd name="T15" fmla="*/ 61 h 120"/>
                <a:gd name="T16" fmla="*/ 0 w 84"/>
                <a:gd name="T17" fmla="*/ 91 h 120"/>
                <a:gd name="T18" fmla="*/ 0 w 84"/>
                <a:gd name="T19" fmla="*/ 120 h 120"/>
                <a:gd name="T20" fmla="*/ 80 w 84"/>
                <a:gd name="T21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20">
                  <a:moveTo>
                    <a:pt x="80" y="115"/>
                  </a:moveTo>
                  <a:lnTo>
                    <a:pt x="81" y="86"/>
                  </a:lnTo>
                  <a:lnTo>
                    <a:pt x="83" y="57"/>
                  </a:lnTo>
                  <a:lnTo>
                    <a:pt x="84" y="28"/>
                  </a:lnTo>
                  <a:lnTo>
                    <a:pt x="84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1"/>
                  </a:lnTo>
                  <a:lnTo>
                    <a:pt x="0" y="91"/>
                  </a:lnTo>
                  <a:lnTo>
                    <a:pt x="0" y="120"/>
                  </a:lnTo>
                  <a:lnTo>
                    <a:pt x="80" y="115"/>
                  </a:lnTo>
                  <a:close/>
                </a:path>
              </a:pathLst>
            </a:custGeom>
            <a:solidFill>
              <a:srgbClr val="EFA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1" name="Freeform 83"/>
            <p:cNvSpPr>
              <a:spLocks/>
            </p:cNvSpPr>
            <p:nvPr/>
          </p:nvSpPr>
          <p:spPr bwMode="auto">
            <a:xfrm>
              <a:off x="4403" y="2415"/>
              <a:ext cx="42" cy="20"/>
            </a:xfrm>
            <a:custGeom>
              <a:avLst/>
              <a:gdLst>
                <a:gd name="T0" fmla="*/ 84 w 84"/>
                <a:gd name="T1" fmla="*/ 38 h 39"/>
                <a:gd name="T2" fmla="*/ 84 w 84"/>
                <a:gd name="T3" fmla="*/ 27 h 39"/>
                <a:gd name="T4" fmla="*/ 84 w 84"/>
                <a:gd name="T5" fmla="*/ 18 h 39"/>
                <a:gd name="T6" fmla="*/ 84 w 84"/>
                <a:gd name="T7" fmla="*/ 9 h 39"/>
                <a:gd name="T8" fmla="*/ 84 w 84"/>
                <a:gd name="T9" fmla="*/ 0 h 39"/>
                <a:gd name="T10" fmla="*/ 0 w 84"/>
                <a:gd name="T11" fmla="*/ 0 h 39"/>
                <a:gd name="T12" fmla="*/ 0 w 84"/>
                <a:gd name="T13" fmla="*/ 9 h 39"/>
                <a:gd name="T14" fmla="*/ 0 w 84"/>
                <a:gd name="T15" fmla="*/ 19 h 39"/>
                <a:gd name="T16" fmla="*/ 0 w 84"/>
                <a:gd name="T17" fmla="*/ 30 h 39"/>
                <a:gd name="T18" fmla="*/ 0 w 84"/>
                <a:gd name="T19" fmla="*/ 39 h 39"/>
                <a:gd name="T20" fmla="*/ 84 w 84"/>
                <a:gd name="T21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39">
                  <a:moveTo>
                    <a:pt x="84" y="38"/>
                  </a:moveTo>
                  <a:lnTo>
                    <a:pt x="84" y="27"/>
                  </a:lnTo>
                  <a:lnTo>
                    <a:pt x="84" y="18"/>
                  </a:lnTo>
                  <a:lnTo>
                    <a:pt x="84" y="9"/>
                  </a:lnTo>
                  <a:lnTo>
                    <a:pt x="8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0" y="39"/>
                  </a:lnTo>
                  <a:lnTo>
                    <a:pt x="84" y="38"/>
                  </a:lnTo>
                  <a:close/>
                </a:path>
              </a:pathLst>
            </a:custGeom>
            <a:solidFill>
              <a:srgbClr val="FFF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2" name="Freeform 84"/>
            <p:cNvSpPr>
              <a:spLocks/>
            </p:cNvSpPr>
            <p:nvPr/>
          </p:nvSpPr>
          <p:spPr bwMode="auto">
            <a:xfrm>
              <a:off x="4403" y="2491"/>
              <a:ext cx="41" cy="34"/>
            </a:xfrm>
            <a:custGeom>
              <a:avLst/>
              <a:gdLst>
                <a:gd name="T0" fmla="*/ 0 w 82"/>
                <a:gd name="T1" fmla="*/ 66 h 66"/>
                <a:gd name="T2" fmla="*/ 82 w 82"/>
                <a:gd name="T3" fmla="*/ 61 h 66"/>
                <a:gd name="T4" fmla="*/ 82 w 82"/>
                <a:gd name="T5" fmla="*/ 46 h 66"/>
                <a:gd name="T6" fmla="*/ 82 w 82"/>
                <a:gd name="T7" fmla="*/ 30 h 66"/>
                <a:gd name="T8" fmla="*/ 82 w 82"/>
                <a:gd name="T9" fmla="*/ 15 h 66"/>
                <a:gd name="T10" fmla="*/ 82 w 82"/>
                <a:gd name="T11" fmla="*/ 0 h 66"/>
                <a:gd name="T12" fmla="*/ 0 w 82"/>
                <a:gd name="T13" fmla="*/ 4 h 66"/>
                <a:gd name="T14" fmla="*/ 0 w 82"/>
                <a:gd name="T15" fmla="*/ 20 h 66"/>
                <a:gd name="T16" fmla="*/ 0 w 82"/>
                <a:gd name="T17" fmla="*/ 35 h 66"/>
                <a:gd name="T18" fmla="*/ 0 w 82"/>
                <a:gd name="T19" fmla="*/ 51 h 66"/>
                <a:gd name="T20" fmla="*/ 0 w 82"/>
                <a:gd name="T2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66">
                  <a:moveTo>
                    <a:pt x="0" y="66"/>
                  </a:moveTo>
                  <a:lnTo>
                    <a:pt x="82" y="61"/>
                  </a:lnTo>
                  <a:lnTo>
                    <a:pt x="82" y="46"/>
                  </a:lnTo>
                  <a:lnTo>
                    <a:pt x="82" y="30"/>
                  </a:lnTo>
                  <a:lnTo>
                    <a:pt x="82" y="15"/>
                  </a:lnTo>
                  <a:lnTo>
                    <a:pt x="82" y="0"/>
                  </a:lnTo>
                  <a:lnTo>
                    <a:pt x="0" y="4"/>
                  </a:lnTo>
                  <a:lnTo>
                    <a:pt x="0" y="20"/>
                  </a:lnTo>
                  <a:lnTo>
                    <a:pt x="0" y="35"/>
                  </a:lnTo>
                  <a:lnTo>
                    <a:pt x="0" y="51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776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3" name="Freeform 85"/>
            <p:cNvSpPr>
              <a:spLocks/>
            </p:cNvSpPr>
            <p:nvPr/>
          </p:nvSpPr>
          <p:spPr bwMode="auto">
            <a:xfrm>
              <a:off x="4454" y="2277"/>
              <a:ext cx="40" cy="24"/>
            </a:xfrm>
            <a:custGeom>
              <a:avLst/>
              <a:gdLst>
                <a:gd name="T0" fmla="*/ 81 w 81"/>
                <a:gd name="T1" fmla="*/ 47 h 47"/>
                <a:gd name="T2" fmla="*/ 81 w 81"/>
                <a:gd name="T3" fmla="*/ 37 h 47"/>
                <a:gd name="T4" fmla="*/ 81 w 81"/>
                <a:gd name="T5" fmla="*/ 27 h 47"/>
                <a:gd name="T6" fmla="*/ 81 w 81"/>
                <a:gd name="T7" fmla="*/ 17 h 47"/>
                <a:gd name="T8" fmla="*/ 81 w 81"/>
                <a:gd name="T9" fmla="*/ 8 h 47"/>
                <a:gd name="T10" fmla="*/ 0 w 81"/>
                <a:gd name="T11" fmla="*/ 0 h 47"/>
                <a:gd name="T12" fmla="*/ 0 w 81"/>
                <a:gd name="T13" fmla="*/ 11 h 47"/>
                <a:gd name="T14" fmla="*/ 0 w 81"/>
                <a:gd name="T15" fmla="*/ 20 h 47"/>
                <a:gd name="T16" fmla="*/ 0 w 81"/>
                <a:gd name="T17" fmla="*/ 30 h 47"/>
                <a:gd name="T18" fmla="*/ 0 w 81"/>
                <a:gd name="T19" fmla="*/ 41 h 47"/>
                <a:gd name="T20" fmla="*/ 81 w 81"/>
                <a:gd name="T2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47">
                  <a:moveTo>
                    <a:pt x="81" y="47"/>
                  </a:moveTo>
                  <a:lnTo>
                    <a:pt x="81" y="37"/>
                  </a:lnTo>
                  <a:lnTo>
                    <a:pt x="81" y="27"/>
                  </a:lnTo>
                  <a:lnTo>
                    <a:pt x="81" y="17"/>
                  </a:lnTo>
                  <a:lnTo>
                    <a:pt x="81" y="8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81" y="47"/>
                  </a:lnTo>
                  <a:close/>
                </a:path>
              </a:pathLst>
            </a:custGeom>
            <a:solidFill>
              <a:srgbClr val="776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4" name="Freeform 86"/>
            <p:cNvSpPr>
              <a:spLocks/>
            </p:cNvSpPr>
            <p:nvPr/>
          </p:nvSpPr>
          <p:spPr bwMode="auto">
            <a:xfrm>
              <a:off x="4453" y="2305"/>
              <a:ext cx="41" cy="178"/>
            </a:xfrm>
            <a:custGeom>
              <a:avLst/>
              <a:gdLst>
                <a:gd name="T0" fmla="*/ 78 w 82"/>
                <a:gd name="T1" fmla="*/ 352 h 355"/>
                <a:gd name="T2" fmla="*/ 79 w 82"/>
                <a:gd name="T3" fmla="*/ 264 h 355"/>
                <a:gd name="T4" fmla="*/ 80 w 82"/>
                <a:gd name="T5" fmla="*/ 179 h 355"/>
                <a:gd name="T6" fmla="*/ 82 w 82"/>
                <a:gd name="T7" fmla="*/ 93 h 355"/>
                <a:gd name="T8" fmla="*/ 82 w 82"/>
                <a:gd name="T9" fmla="*/ 7 h 355"/>
                <a:gd name="T10" fmla="*/ 1 w 82"/>
                <a:gd name="T11" fmla="*/ 0 h 355"/>
                <a:gd name="T12" fmla="*/ 1 w 82"/>
                <a:gd name="T13" fmla="*/ 89 h 355"/>
                <a:gd name="T14" fmla="*/ 1 w 82"/>
                <a:gd name="T15" fmla="*/ 178 h 355"/>
                <a:gd name="T16" fmla="*/ 0 w 82"/>
                <a:gd name="T17" fmla="*/ 267 h 355"/>
                <a:gd name="T18" fmla="*/ 0 w 82"/>
                <a:gd name="T19" fmla="*/ 355 h 355"/>
                <a:gd name="T20" fmla="*/ 78 w 82"/>
                <a:gd name="T21" fmla="*/ 352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355">
                  <a:moveTo>
                    <a:pt x="78" y="352"/>
                  </a:moveTo>
                  <a:lnTo>
                    <a:pt x="79" y="264"/>
                  </a:lnTo>
                  <a:lnTo>
                    <a:pt x="80" y="179"/>
                  </a:lnTo>
                  <a:lnTo>
                    <a:pt x="82" y="93"/>
                  </a:lnTo>
                  <a:lnTo>
                    <a:pt x="82" y="7"/>
                  </a:lnTo>
                  <a:lnTo>
                    <a:pt x="1" y="0"/>
                  </a:lnTo>
                  <a:lnTo>
                    <a:pt x="1" y="89"/>
                  </a:lnTo>
                  <a:lnTo>
                    <a:pt x="1" y="178"/>
                  </a:lnTo>
                  <a:lnTo>
                    <a:pt x="0" y="267"/>
                  </a:lnTo>
                  <a:lnTo>
                    <a:pt x="0" y="355"/>
                  </a:lnTo>
                  <a:lnTo>
                    <a:pt x="78" y="352"/>
                  </a:lnTo>
                  <a:close/>
                </a:path>
              </a:pathLst>
            </a:custGeom>
            <a:solidFill>
              <a:srgbClr val="DD1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5" name="Freeform 87"/>
            <p:cNvSpPr>
              <a:spLocks/>
            </p:cNvSpPr>
            <p:nvPr/>
          </p:nvSpPr>
          <p:spPr bwMode="auto">
            <a:xfrm>
              <a:off x="4453" y="2375"/>
              <a:ext cx="41" cy="26"/>
            </a:xfrm>
            <a:custGeom>
              <a:avLst/>
              <a:gdLst>
                <a:gd name="T0" fmla="*/ 82 w 82"/>
                <a:gd name="T1" fmla="*/ 49 h 52"/>
                <a:gd name="T2" fmla="*/ 82 w 82"/>
                <a:gd name="T3" fmla="*/ 38 h 52"/>
                <a:gd name="T4" fmla="*/ 82 w 82"/>
                <a:gd name="T5" fmla="*/ 25 h 52"/>
                <a:gd name="T6" fmla="*/ 82 w 82"/>
                <a:gd name="T7" fmla="*/ 13 h 52"/>
                <a:gd name="T8" fmla="*/ 82 w 82"/>
                <a:gd name="T9" fmla="*/ 0 h 52"/>
                <a:gd name="T10" fmla="*/ 0 w 82"/>
                <a:gd name="T11" fmla="*/ 0 h 52"/>
                <a:gd name="T12" fmla="*/ 0 w 82"/>
                <a:gd name="T13" fmla="*/ 14 h 52"/>
                <a:gd name="T14" fmla="*/ 0 w 82"/>
                <a:gd name="T15" fmla="*/ 25 h 52"/>
                <a:gd name="T16" fmla="*/ 0 w 82"/>
                <a:gd name="T17" fmla="*/ 38 h 52"/>
                <a:gd name="T18" fmla="*/ 0 w 82"/>
                <a:gd name="T19" fmla="*/ 52 h 52"/>
                <a:gd name="T20" fmla="*/ 82 w 82"/>
                <a:gd name="T21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52">
                  <a:moveTo>
                    <a:pt x="82" y="49"/>
                  </a:moveTo>
                  <a:lnTo>
                    <a:pt x="82" y="38"/>
                  </a:lnTo>
                  <a:lnTo>
                    <a:pt x="82" y="25"/>
                  </a:lnTo>
                  <a:lnTo>
                    <a:pt x="82" y="13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0" y="52"/>
                  </a:lnTo>
                  <a:lnTo>
                    <a:pt x="82" y="49"/>
                  </a:lnTo>
                  <a:close/>
                </a:path>
              </a:pathLst>
            </a:custGeom>
            <a:solidFill>
              <a:srgbClr val="E86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6" name="Freeform 88"/>
            <p:cNvSpPr>
              <a:spLocks/>
            </p:cNvSpPr>
            <p:nvPr/>
          </p:nvSpPr>
          <p:spPr bwMode="auto">
            <a:xfrm>
              <a:off x="4453" y="2414"/>
              <a:ext cx="40" cy="58"/>
            </a:xfrm>
            <a:custGeom>
              <a:avLst/>
              <a:gdLst>
                <a:gd name="T0" fmla="*/ 78 w 79"/>
                <a:gd name="T1" fmla="*/ 112 h 116"/>
                <a:gd name="T2" fmla="*/ 78 w 79"/>
                <a:gd name="T3" fmla="*/ 84 h 116"/>
                <a:gd name="T4" fmla="*/ 79 w 79"/>
                <a:gd name="T5" fmla="*/ 57 h 116"/>
                <a:gd name="T6" fmla="*/ 79 w 79"/>
                <a:gd name="T7" fmla="*/ 29 h 116"/>
                <a:gd name="T8" fmla="*/ 79 w 79"/>
                <a:gd name="T9" fmla="*/ 0 h 116"/>
                <a:gd name="T10" fmla="*/ 0 w 79"/>
                <a:gd name="T11" fmla="*/ 4 h 116"/>
                <a:gd name="T12" fmla="*/ 0 w 79"/>
                <a:gd name="T13" fmla="*/ 32 h 116"/>
                <a:gd name="T14" fmla="*/ 0 w 79"/>
                <a:gd name="T15" fmla="*/ 60 h 116"/>
                <a:gd name="T16" fmla="*/ 0 w 79"/>
                <a:gd name="T17" fmla="*/ 88 h 116"/>
                <a:gd name="T18" fmla="*/ 0 w 79"/>
                <a:gd name="T19" fmla="*/ 116 h 116"/>
                <a:gd name="T20" fmla="*/ 78 w 79"/>
                <a:gd name="T2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6">
                  <a:moveTo>
                    <a:pt x="78" y="112"/>
                  </a:moveTo>
                  <a:lnTo>
                    <a:pt x="78" y="84"/>
                  </a:lnTo>
                  <a:lnTo>
                    <a:pt x="79" y="57"/>
                  </a:lnTo>
                  <a:lnTo>
                    <a:pt x="79" y="29"/>
                  </a:lnTo>
                  <a:lnTo>
                    <a:pt x="79" y="0"/>
                  </a:lnTo>
                  <a:lnTo>
                    <a:pt x="0" y="4"/>
                  </a:lnTo>
                  <a:lnTo>
                    <a:pt x="0" y="32"/>
                  </a:lnTo>
                  <a:lnTo>
                    <a:pt x="0" y="60"/>
                  </a:lnTo>
                  <a:lnTo>
                    <a:pt x="0" y="88"/>
                  </a:lnTo>
                  <a:lnTo>
                    <a:pt x="0" y="116"/>
                  </a:lnTo>
                  <a:lnTo>
                    <a:pt x="78" y="112"/>
                  </a:lnTo>
                  <a:close/>
                </a:path>
              </a:pathLst>
            </a:custGeom>
            <a:solidFill>
              <a:srgbClr val="EFA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7" name="Freeform 89"/>
            <p:cNvSpPr>
              <a:spLocks/>
            </p:cNvSpPr>
            <p:nvPr/>
          </p:nvSpPr>
          <p:spPr bwMode="auto">
            <a:xfrm>
              <a:off x="4453" y="2414"/>
              <a:ext cx="40" cy="19"/>
            </a:xfrm>
            <a:custGeom>
              <a:avLst/>
              <a:gdLst>
                <a:gd name="T0" fmla="*/ 79 w 79"/>
                <a:gd name="T1" fmla="*/ 38 h 39"/>
                <a:gd name="T2" fmla="*/ 79 w 79"/>
                <a:gd name="T3" fmla="*/ 29 h 39"/>
                <a:gd name="T4" fmla="*/ 79 w 79"/>
                <a:gd name="T5" fmla="*/ 20 h 39"/>
                <a:gd name="T6" fmla="*/ 79 w 79"/>
                <a:gd name="T7" fmla="*/ 10 h 39"/>
                <a:gd name="T8" fmla="*/ 79 w 79"/>
                <a:gd name="T9" fmla="*/ 0 h 39"/>
                <a:gd name="T10" fmla="*/ 0 w 79"/>
                <a:gd name="T11" fmla="*/ 4 h 39"/>
                <a:gd name="T12" fmla="*/ 0 w 79"/>
                <a:gd name="T13" fmla="*/ 13 h 39"/>
                <a:gd name="T14" fmla="*/ 0 w 79"/>
                <a:gd name="T15" fmla="*/ 21 h 39"/>
                <a:gd name="T16" fmla="*/ 0 w 79"/>
                <a:gd name="T17" fmla="*/ 30 h 39"/>
                <a:gd name="T18" fmla="*/ 0 w 79"/>
                <a:gd name="T19" fmla="*/ 39 h 39"/>
                <a:gd name="T20" fmla="*/ 79 w 79"/>
                <a:gd name="T21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39">
                  <a:moveTo>
                    <a:pt x="79" y="38"/>
                  </a:moveTo>
                  <a:lnTo>
                    <a:pt x="79" y="29"/>
                  </a:lnTo>
                  <a:lnTo>
                    <a:pt x="79" y="20"/>
                  </a:lnTo>
                  <a:lnTo>
                    <a:pt x="79" y="10"/>
                  </a:lnTo>
                  <a:lnTo>
                    <a:pt x="79" y="0"/>
                  </a:lnTo>
                  <a:lnTo>
                    <a:pt x="0" y="4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0" y="30"/>
                  </a:lnTo>
                  <a:lnTo>
                    <a:pt x="0" y="39"/>
                  </a:lnTo>
                  <a:lnTo>
                    <a:pt x="79" y="38"/>
                  </a:lnTo>
                  <a:close/>
                </a:path>
              </a:pathLst>
            </a:custGeom>
            <a:solidFill>
              <a:srgbClr val="FFF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8" name="Freeform 90"/>
            <p:cNvSpPr>
              <a:spLocks/>
            </p:cNvSpPr>
            <p:nvPr/>
          </p:nvSpPr>
          <p:spPr bwMode="auto">
            <a:xfrm>
              <a:off x="4453" y="2489"/>
              <a:ext cx="40" cy="31"/>
            </a:xfrm>
            <a:custGeom>
              <a:avLst/>
              <a:gdLst>
                <a:gd name="T0" fmla="*/ 0 w 78"/>
                <a:gd name="T1" fmla="*/ 62 h 62"/>
                <a:gd name="T2" fmla="*/ 78 w 78"/>
                <a:gd name="T3" fmla="*/ 55 h 62"/>
                <a:gd name="T4" fmla="*/ 78 w 78"/>
                <a:gd name="T5" fmla="*/ 41 h 62"/>
                <a:gd name="T6" fmla="*/ 78 w 78"/>
                <a:gd name="T7" fmla="*/ 28 h 62"/>
                <a:gd name="T8" fmla="*/ 78 w 78"/>
                <a:gd name="T9" fmla="*/ 14 h 62"/>
                <a:gd name="T10" fmla="*/ 78 w 78"/>
                <a:gd name="T11" fmla="*/ 0 h 62"/>
                <a:gd name="T12" fmla="*/ 0 w 78"/>
                <a:gd name="T13" fmla="*/ 5 h 62"/>
                <a:gd name="T14" fmla="*/ 0 w 78"/>
                <a:gd name="T15" fmla="*/ 18 h 62"/>
                <a:gd name="T16" fmla="*/ 0 w 78"/>
                <a:gd name="T17" fmla="*/ 33 h 62"/>
                <a:gd name="T18" fmla="*/ 0 w 78"/>
                <a:gd name="T19" fmla="*/ 47 h 62"/>
                <a:gd name="T20" fmla="*/ 0 w 78"/>
                <a:gd name="T2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62">
                  <a:moveTo>
                    <a:pt x="0" y="62"/>
                  </a:moveTo>
                  <a:lnTo>
                    <a:pt x="78" y="55"/>
                  </a:lnTo>
                  <a:lnTo>
                    <a:pt x="78" y="41"/>
                  </a:lnTo>
                  <a:lnTo>
                    <a:pt x="78" y="28"/>
                  </a:lnTo>
                  <a:lnTo>
                    <a:pt x="78" y="14"/>
                  </a:lnTo>
                  <a:lnTo>
                    <a:pt x="78" y="0"/>
                  </a:lnTo>
                  <a:lnTo>
                    <a:pt x="0" y="5"/>
                  </a:lnTo>
                  <a:lnTo>
                    <a:pt x="0" y="18"/>
                  </a:lnTo>
                  <a:lnTo>
                    <a:pt x="0" y="33"/>
                  </a:lnTo>
                  <a:lnTo>
                    <a:pt x="0" y="47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776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39" name="Freeform 91"/>
            <p:cNvSpPr>
              <a:spLocks/>
            </p:cNvSpPr>
            <p:nvPr/>
          </p:nvSpPr>
          <p:spPr bwMode="auto">
            <a:xfrm>
              <a:off x="3994" y="2103"/>
              <a:ext cx="109" cy="113"/>
            </a:xfrm>
            <a:custGeom>
              <a:avLst/>
              <a:gdLst>
                <a:gd name="T0" fmla="*/ 217 w 217"/>
                <a:gd name="T1" fmla="*/ 36 h 227"/>
                <a:gd name="T2" fmla="*/ 217 w 217"/>
                <a:gd name="T3" fmla="*/ 227 h 227"/>
                <a:gd name="T4" fmla="*/ 0 w 217"/>
                <a:gd name="T5" fmla="*/ 205 h 227"/>
                <a:gd name="T6" fmla="*/ 0 w 217"/>
                <a:gd name="T7" fmla="*/ 0 h 227"/>
                <a:gd name="T8" fmla="*/ 217 w 217"/>
                <a:gd name="T9" fmla="*/ 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27">
                  <a:moveTo>
                    <a:pt x="217" y="36"/>
                  </a:moveTo>
                  <a:lnTo>
                    <a:pt x="217" y="227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217" y="36"/>
                  </a:lnTo>
                  <a:close/>
                </a:path>
              </a:pathLst>
            </a:custGeom>
            <a:solidFill>
              <a:srgbClr val="007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0" name="Freeform 92"/>
            <p:cNvSpPr>
              <a:spLocks/>
            </p:cNvSpPr>
            <p:nvPr/>
          </p:nvSpPr>
          <p:spPr bwMode="auto">
            <a:xfrm>
              <a:off x="3994" y="2184"/>
              <a:ext cx="109" cy="32"/>
            </a:xfrm>
            <a:custGeom>
              <a:avLst/>
              <a:gdLst>
                <a:gd name="T0" fmla="*/ 217 w 217"/>
                <a:gd name="T1" fmla="*/ 25 h 64"/>
                <a:gd name="T2" fmla="*/ 217 w 217"/>
                <a:gd name="T3" fmla="*/ 64 h 64"/>
                <a:gd name="T4" fmla="*/ 0 w 217"/>
                <a:gd name="T5" fmla="*/ 42 h 64"/>
                <a:gd name="T6" fmla="*/ 0 w 217"/>
                <a:gd name="T7" fmla="*/ 0 h 64"/>
                <a:gd name="T8" fmla="*/ 217 w 217"/>
                <a:gd name="T9" fmla="*/ 2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64">
                  <a:moveTo>
                    <a:pt x="217" y="25"/>
                  </a:moveTo>
                  <a:lnTo>
                    <a:pt x="217" y="64"/>
                  </a:lnTo>
                  <a:lnTo>
                    <a:pt x="0" y="42"/>
                  </a:lnTo>
                  <a:lnTo>
                    <a:pt x="0" y="0"/>
                  </a:lnTo>
                  <a:lnTo>
                    <a:pt x="217" y="25"/>
                  </a:lnTo>
                  <a:close/>
                </a:path>
              </a:pathLst>
            </a:custGeom>
            <a:solidFill>
              <a:srgbClr val="024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1" name="Freeform 93"/>
            <p:cNvSpPr>
              <a:spLocks/>
            </p:cNvSpPr>
            <p:nvPr/>
          </p:nvSpPr>
          <p:spPr bwMode="auto">
            <a:xfrm>
              <a:off x="3994" y="2103"/>
              <a:ext cx="109" cy="50"/>
            </a:xfrm>
            <a:custGeom>
              <a:avLst/>
              <a:gdLst>
                <a:gd name="T0" fmla="*/ 217 w 217"/>
                <a:gd name="T1" fmla="*/ 36 h 102"/>
                <a:gd name="T2" fmla="*/ 217 w 217"/>
                <a:gd name="T3" fmla="*/ 102 h 102"/>
                <a:gd name="T4" fmla="*/ 0 w 217"/>
                <a:gd name="T5" fmla="*/ 73 h 102"/>
                <a:gd name="T6" fmla="*/ 0 w 217"/>
                <a:gd name="T7" fmla="*/ 0 h 102"/>
                <a:gd name="T8" fmla="*/ 217 w 217"/>
                <a:gd name="T9" fmla="*/ 3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102">
                  <a:moveTo>
                    <a:pt x="217" y="36"/>
                  </a:moveTo>
                  <a:lnTo>
                    <a:pt x="217" y="102"/>
                  </a:lnTo>
                  <a:lnTo>
                    <a:pt x="0" y="73"/>
                  </a:lnTo>
                  <a:lnTo>
                    <a:pt x="0" y="0"/>
                  </a:lnTo>
                  <a:lnTo>
                    <a:pt x="217" y="36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2" name="Freeform 94"/>
            <p:cNvSpPr>
              <a:spLocks noEditPoints="1"/>
            </p:cNvSpPr>
            <p:nvPr/>
          </p:nvSpPr>
          <p:spPr bwMode="auto">
            <a:xfrm>
              <a:off x="4117" y="2120"/>
              <a:ext cx="491" cy="105"/>
            </a:xfrm>
            <a:custGeom>
              <a:avLst/>
              <a:gdLst>
                <a:gd name="T0" fmla="*/ 0 w 982"/>
                <a:gd name="T1" fmla="*/ 70 h 209"/>
                <a:gd name="T2" fmla="*/ 159 w 982"/>
                <a:gd name="T3" fmla="*/ 27 h 209"/>
                <a:gd name="T4" fmla="*/ 0 w 982"/>
                <a:gd name="T5" fmla="*/ 0 h 209"/>
                <a:gd name="T6" fmla="*/ 934 w 982"/>
                <a:gd name="T7" fmla="*/ 203 h 209"/>
                <a:gd name="T8" fmla="*/ 982 w 982"/>
                <a:gd name="T9" fmla="*/ 171 h 209"/>
                <a:gd name="T10" fmla="*/ 980 w 982"/>
                <a:gd name="T11" fmla="*/ 209 h 209"/>
                <a:gd name="T12" fmla="*/ 856 w 982"/>
                <a:gd name="T13" fmla="*/ 191 h 209"/>
                <a:gd name="T14" fmla="*/ 856 w 982"/>
                <a:gd name="T15" fmla="*/ 170 h 209"/>
                <a:gd name="T16" fmla="*/ 856 w 982"/>
                <a:gd name="T17" fmla="*/ 151 h 209"/>
                <a:gd name="T18" fmla="*/ 923 w 982"/>
                <a:gd name="T19" fmla="*/ 201 h 209"/>
                <a:gd name="T20" fmla="*/ 843 w 982"/>
                <a:gd name="T21" fmla="*/ 190 h 209"/>
                <a:gd name="T22" fmla="*/ 770 w 982"/>
                <a:gd name="T23" fmla="*/ 168 h 209"/>
                <a:gd name="T24" fmla="*/ 770 w 982"/>
                <a:gd name="T25" fmla="*/ 145 h 209"/>
                <a:gd name="T26" fmla="*/ 843 w 982"/>
                <a:gd name="T27" fmla="*/ 148 h 209"/>
                <a:gd name="T28" fmla="*/ 843 w 982"/>
                <a:gd name="T29" fmla="*/ 169 h 209"/>
                <a:gd name="T30" fmla="*/ 843 w 982"/>
                <a:gd name="T31" fmla="*/ 190 h 209"/>
                <a:gd name="T32" fmla="*/ 755 w 982"/>
                <a:gd name="T33" fmla="*/ 176 h 209"/>
                <a:gd name="T34" fmla="*/ 674 w 982"/>
                <a:gd name="T35" fmla="*/ 153 h 209"/>
                <a:gd name="T36" fmla="*/ 674 w 982"/>
                <a:gd name="T37" fmla="*/ 130 h 209"/>
                <a:gd name="T38" fmla="*/ 755 w 982"/>
                <a:gd name="T39" fmla="*/ 132 h 209"/>
                <a:gd name="T40" fmla="*/ 755 w 982"/>
                <a:gd name="T41" fmla="*/ 154 h 209"/>
                <a:gd name="T42" fmla="*/ 755 w 982"/>
                <a:gd name="T43" fmla="*/ 176 h 209"/>
                <a:gd name="T44" fmla="*/ 661 w 982"/>
                <a:gd name="T45" fmla="*/ 163 h 209"/>
                <a:gd name="T46" fmla="*/ 573 w 982"/>
                <a:gd name="T47" fmla="*/ 138 h 209"/>
                <a:gd name="T48" fmla="*/ 573 w 982"/>
                <a:gd name="T49" fmla="*/ 113 h 209"/>
                <a:gd name="T50" fmla="*/ 661 w 982"/>
                <a:gd name="T51" fmla="*/ 116 h 209"/>
                <a:gd name="T52" fmla="*/ 661 w 982"/>
                <a:gd name="T53" fmla="*/ 140 h 209"/>
                <a:gd name="T54" fmla="*/ 661 w 982"/>
                <a:gd name="T55" fmla="*/ 163 h 209"/>
                <a:gd name="T56" fmla="*/ 556 w 982"/>
                <a:gd name="T57" fmla="*/ 148 h 209"/>
                <a:gd name="T58" fmla="*/ 456 w 982"/>
                <a:gd name="T59" fmla="*/ 122 h 209"/>
                <a:gd name="T60" fmla="*/ 456 w 982"/>
                <a:gd name="T61" fmla="*/ 93 h 209"/>
                <a:gd name="T62" fmla="*/ 556 w 982"/>
                <a:gd name="T63" fmla="*/ 98 h 209"/>
                <a:gd name="T64" fmla="*/ 556 w 982"/>
                <a:gd name="T65" fmla="*/ 123 h 209"/>
                <a:gd name="T66" fmla="*/ 556 w 982"/>
                <a:gd name="T67" fmla="*/ 148 h 209"/>
                <a:gd name="T68" fmla="*/ 440 w 982"/>
                <a:gd name="T69" fmla="*/ 132 h 209"/>
                <a:gd name="T70" fmla="*/ 327 w 982"/>
                <a:gd name="T71" fmla="*/ 102 h 209"/>
                <a:gd name="T72" fmla="*/ 327 w 982"/>
                <a:gd name="T73" fmla="*/ 72 h 209"/>
                <a:gd name="T74" fmla="*/ 440 w 982"/>
                <a:gd name="T75" fmla="*/ 77 h 209"/>
                <a:gd name="T76" fmla="*/ 440 w 982"/>
                <a:gd name="T77" fmla="*/ 105 h 209"/>
                <a:gd name="T78" fmla="*/ 440 w 982"/>
                <a:gd name="T79" fmla="*/ 132 h 209"/>
                <a:gd name="T80" fmla="*/ 310 w 982"/>
                <a:gd name="T81" fmla="*/ 114 h 209"/>
                <a:gd name="T82" fmla="*/ 180 w 982"/>
                <a:gd name="T83" fmla="*/ 31 h 209"/>
                <a:gd name="T84" fmla="*/ 310 w 982"/>
                <a:gd name="T85" fmla="*/ 69 h 209"/>
                <a:gd name="T86" fmla="*/ 310 w 982"/>
                <a:gd name="T87" fmla="*/ 9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82" h="209">
                  <a:moveTo>
                    <a:pt x="0" y="0"/>
                  </a:moveTo>
                  <a:lnTo>
                    <a:pt x="0" y="70"/>
                  </a:lnTo>
                  <a:lnTo>
                    <a:pt x="159" y="93"/>
                  </a:lnTo>
                  <a:lnTo>
                    <a:pt x="159" y="2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980" y="209"/>
                  </a:moveTo>
                  <a:lnTo>
                    <a:pt x="934" y="203"/>
                  </a:lnTo>
                  <a:lnTo>
                    <a:pt x="934" y="163"/>
                  </a:lnTo>
                  <a:lnTo>
                    <a:pt x="982" y="171"/>
                  </a:lnTo>
                  <a:lnTo>
                    <a:pt x="980" y="209"/>
                  </a:lnTo>
                  <a:lnTo>
                    <a:pt x="980" y="209"/>
                  </a:lnTo>
                  <a:close/>
                  <a:moveTo>
                    <a:pt x="923" y="201"/>
                  </a:moveTo>
                  <a:lnTo>
                    <a:pt x="856" y="191"/>
                  </a:lnTo>
                  <a:lnTo>
                    <a:pt x="856" y="181"/>
                  </a:lnTo>
                  <a:lnTo>
                    <a:pt x="856" y="170"/>
                  </a:lnTo>
                  <a:lnTo>
                    <a:pt x="856" y="160"/>
                  </a:lnTo>
                  <a:lnTo>
                    <a:pt x="856" y="151"/>
                  </a:lnTo>
                  <a:lnTo>
                    <a:pt x="923" y="162"/>
                  </a:lnTo>
                  <a:lnTo>
                    <a:pt x="923" y="201"/>
                  </a:lnTo>
                  <a:lnTo>
                    <a:pt x="923" y="201"/>
                  </a:lnTo>
                  <a:close/>
                  <a:moveTo>
                    <a:pt x="843" y="190"/>
                  </a:moveTo>
                  <a:lnTo>
                    <a:pt x="770" y="179"/>
                  </a:lnTo>
                  <a:lnTo>
                    <a:pt x="770" y="168"/>
                  </a:lnTo>
                  <a:lnTo>
                    <a:pt x="770" y="156"/>
                  </a:lnTo>
                  <a:lnTo>
                    <a:pt x="770" y="145"/>
                  </a:lnTo>
                  <a:lnTo>
                    <a:pt x="770" y="133"/>
                  </a:lnTo>
                  <a:lnTo>
                    <a:pt x="843" y="148"/>
                  </a:lnTo>
                  <a:lnTo>
                    <a:pt x="843" y="159"/>
                  </a:lnTo>
                  <a:lnTo>
                    <a:pt x="843" y="169"/>
                  </a:lnTo>
                  <a:lnTo>
                    <a:pt x="843" y="179"/>
                  </a:lnTo>
                  <a:lnTo>
                    <a:pt x="843" y="190"/>
                  </a:lnTo>
                  <a:lnTo>
                    <a:pt x="843" y="190"/>
                  </a:lnTo>
                  <a:close/>
                  <a:moveTo>
                    <a:pt x="755" y="176"/>
                  </a:moveTo>
                  <a:lnTo>
                    <a:pt x="674" y="165"/>
                  </a:lnTo>
                  <a:lnTo>
                    <a:pt x="674" y="153"/>
                  </a:lnTo>
                  <a:lnTo>
                    <a:pt x="674" y="141"/>
                  </a:lnTo>
                  <a:lnTo>
                    <a:pt x="674" y="130"/>
                  </a:lnTo>
                  <a:lnTo>
                    <a:pt x="674" y="117"/>
                  </a:lnTo>
                  <a:lnTo>
                    <a:pt x="755" y="132"/>
                  </a:lnTo>
                  <a:lnTo>
                    <a:pt x="755" y="144"/>
                  </a:lnTo>
                  <a:lnTo>
                    <a:pt x="755" y="154"/>
                  </a:lnTo>
                  <a:lnTo>
                    <a:pt x="755" y="166"/>
                  </a:lnTo>
                  <a:lnTo>
                    <a:pt x="755" y="176"/>
                  </a:lnTo>
                  <a:lnTo>
                    <a:pt x="755" y="176"/>
                  </a:lnTo>
                  <a:close/>
                  <a:moveTo>
                    <a:pt x="661" y="163"/>
                  </a:moveTo>
                  <a:lnTo>
                    <a:pt x="573" y="152"/>
                  </a:lnTo>
                  <a:lnTo>
                    <a:pt x="573" y="138"/>
                  </a:lnTo>
                  <a:lnTo>
                    <a:pt x="573" y="125"/>
                  </a:lnTo>
                  <a:lnTo>
                    <a:pt x="573" y="113"/>
                  </a:lnTo>
                  <a:lnTo>
                    <a:pt x="573" y="100"/>
                  </a:lnTo>
                  <a:lnTo>
                    <a:pt x="661" y="116"/>
                  </a:lnTo>
                  <a:lnTo>
                    <a:pt x="661" y="128"/>
                  </a:lnTo>
                  <a:lnTo>
                    <a:pt x="661" y="140"/>
                  </a:lnTo>
                  <a:lnTo>
                    <a:pt x="661" y="152"/>
                  </a:lnTo>
                  <a:lnTo>
                    <a:pt x="661" y="163"/>
                  </a:lnTo>
                  <a:lnTo>
                    <a:pt x="661" y="163"/>
                  </a:lnTo>
                  <a:close/>
                  <a:moveTo>
                    <a:pt x="556" y="148"/>
                  </a:moveTo>
                  <a:lnTo>
                    <a:pt x="456" y="136"/>
                  </a:lnTo>
                  <a:lnTo>
                    <a:pt x="456" y="122"/>
                  </a:lnTo>
                  <a:lnTo>
                    <a:pt x="456" y="107"/>
                  </a:lnTo>
                  <a:lnTo>
                    <a:pt x="456" y="93"/>
                  </a:lnTo>
                  <a:lnTo>
                    <a:pt x="456" y="79"/>
                  </a:lnTo>
                  <a:lnTo>
                    <a:pt x="556" y="98"/>
                  </a:lnTo>
                  <a:lnTo>
                    <a:pt x="556" y="110"/>
                  </a:lnTo>
                  <a:lnTo>
                    <a:pt x="556" y="123"/>
                  </a:lnTo>
                  <a:lnTo>
                    <a:pt x="556" y="136"/>
                  </a:lnTo>
                  <a:lnTo>
                    <a:pt x="556" y="148"/>
                  </a:lnTo>
                  <a:lnTo>
                    <a:pt x="556" y="148"/>
                  </a:lnTo>
                  <a:close/>
                  <a:moveTo>
                    <a:pt x="440" y="132"/>
                  </a:moveTo>
                  <a:lnTo>
                    <a:pt x="327" y="117"/>
                  </a:lnTo>
                  <a:lnTo>
                    <a:pt x="327" y="102"/>
                  </a:lnTo>
                  <a:lnTo>
                    <a:pt x="327" y="87"/>
                  </a:lnTo>
                  <a:lnTo>
                    <a:pt x="327" y="72"/>
                  </a:lnTo>
                  <a:lnTo>
                    <a:pt x="327" y="57"/>
                  </a:lnTo>
                  <a:lnTo>
                    <a:pt x="440" y="77"/>
                  </a:lnTo>
                  <a:lnTo>
                    <a:pt x="440" y="91"/>
                  </a:lnTo>
                  <a:lnTo>
                    <a:pt x="440" y="105"/>
                  </a:lnTo>
                  <a:lnTo>
                    <a:pt x="440" y="118"/>
                  </a:lnTo>
                  <a:lnTo>
                    <a:pt x="440" y="132"/>
                  </a:lnTo>
                  <a:lnTo>
                    <a:pt x="440" y="132"/>
                  </a:lnTo>
                  <a:close/>
                  <a:moveTo>
                    <a:pt x="310" y="114"/>
                  </a:moveTo>
                  <a:lnTo>
                    <a:pt x="180" y="97"/>
                  </a:lnTo>
                  <a:lnTo>
                    <a:pt x="180" y="31"/>
                  </a:lnTo>
                  <a:lnTo>
                    <a:pt x="310" y="54"/>
                  </a:lnTo>
                  <a:lnTo>
                    <a:pt x="310" y="69"/>
                  </a:lnTo>
                  <a:lnTo>
                    <a:pt x="310" y="84"/>
                  </a:lnTo>
                  <a:lnTo>
                    <a:pt x="310" y="99"/>
                  </a:lnTo>
                  <a:lnTo>
                    <a:pt x="310" y="114"/>
                  </a:lnTo>
                  <a:close/>
                </a:path>
              </a:pathLst>
            </a:custGeom>
            <a:solidFill>
              <a:srgbClr val="519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3" name="Freeform 95"/>
            <p:cNvSpPr>
              <a:spLocks/>
            </p:cNvSpPr>
            <p:nvPr/>
          </p:nvSpPr>
          <p:spPr bwMode="auto">
            <a:xfrm>
              <a:off x="3661" y="2204"/>
              <a:ext cx="275" cy="62"/>
            </a:xfrm>
            <a:custGeom>
              <a:avLst/>
              <a:gdLst>
                <a:gd name="T0" fmla="*/ 550 w 550"/>
                <a:gd name="T1" fmla="*/ 0 h 124"/>
                <a:gd name="T2" fmla="*/ 548 w 550"/>
                <a:gd name="T3" fmla="*/ 58 h 124"/>
                <a:gd name="T4" fmla="*/ 0 w 550"/>
                <a:gd name="T5" fmla="*/ 124 h 124"/>
                <a:gd name="T6" fmla="*/ 3 w 550"/>
                <a:gd name="T7" fmla="*/ 73 h 124"/>
                <a:gd name="T8" fmla="*/ 550 w 550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0" h="124">
                  <a:moveTo>
                    <a:pt x="550" y="0"/>
                  </a:moveTo>
                  <a:lnTo>
                    <a:pt x="548" y="58"/>
                  </a:lnTo>
                  <a:lnTo>
                    <a:pt x="0" y="124"/>
                  </a:lnTo>
                  <a:lnTo>
                    <a:pt x="3" y="73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A81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4" name="Freeform 96"/>
            <p:cNvSpPr>
              <a:spLocks/>
            </p:cNvSpPr>
            <p:nvPr/>
          </p:nvSpPr>
          <p:spPr bwMode="auto">
            <a:xfrm>
              <a:off x="3661" y="2217"/>
              <a:ext cx="275" cy="49"/>
            </a:xfrm>
            <a:custGeom>
              <a:avLst/>
              <a:gdLst>
                <a:gd name="T0" fmla="*/ 550 w 550"/>
                <a:gd name="T1" fmla="*/ 0 h 98"/>
                <a:gd name="T2" fmla="*/ 548 w 550"/>
                <a:gd name="T3" fmla="*/ 32 h 98"/>
                <a:gd name="T4" fmla="*/ 0 w 550"/>
                <a:gd name="T5" fmla="*/ 98 h 98"/>
                <a:gd name="T6" fmla="*/ 3 w 550"/>
                <a:gd name="T7" fmla="*/ 74 h 98"/>
                <a:gd name="T8" fmla="*/ 550 w 550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0" h="98">
                  <a:moveTo>
                    <a:pt x="550" y="0"/>
                  </a:moveTo>
                  <a:lnTo>
                    <a:pt x="548" y="32"/>
                  </a:lnTo>
                  <a:lnTo>
                    <a:pt x="0" y="98"/>
                  </a:lnTo>
                  <a:lnTo>
                    <a:pt x="3" y="74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DD1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5" name="Freeform 97"/>
            <p:cNvSpPr>
              <a:spLocks/>
            </p:cNvSpPr>
            <p:nvPr/>
          </p:nvSpPr>
          <p:spPr bwMode="auto">
            <a:xfrm>
              <a:off x="3645" y="2522"/>
              <a:ext cx="285" cy="45"/>
            </a:xfrm>
            <a:custGeom>
              <a:avLst/>
              <a:gdLst>
                <a:gd name="T0" fmla="*/ 0 w 572"/>
                <a:gd name="T1" fmla="*/ 0 h 89"/>
                <a:gd name="T2" fmla="*/ 552 w 572"/>
                <a:gd name="T3" fmla="*/ 51 h 89"/>
                <a:gd name="T4" fmla="*/ 572 w 572"/>
                <a:gd name="T5" fmla="*/ 89 h 89"/>
                <a:gd name="T6" fmla="*/ 30 w 572"/>
                <a:gd name="T7" fmla="*/ 31 h 89"/>
                <a:gd name="T8" fmla="*/ 0 w 572"/>
                <a:gd name="T9" fmla="*/ 16 h 89"/>
                <a:gd name="T10" fmla="*/ 0 w 572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89">
                  <a:moveTo>
                    <a:pt x="0" y="0"/>
                  </a:moveTo>
                  <a:lnTo>
                    <a:pt x="552" y="51"/>
                  </a:lnTo>
                  <a:lnTo>
                    <a:pt x="572" y="89"/>
                  </a:lnTo>
                  <a:lnTo>
                    <a:pt x="30" y="31"/>
                  </a:lnTo>
                  <a:lnTo>
                    <a:pt x="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5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6" name="Freeform 98"/>
            <p:cNvSpPr>
              <a:spLocks/>
            </p:cNvSpPr>
            <p:nvPr/>
          </p:nvSpPr>
          <p:spPr bwMode="auto">
            <a:xfrm>
              <a:off x="4403" y="2505"/>
              <a:ext cx="41" cy="20"/>
            </a:xfrm>
            <a:custGeom>
              <a:avLst/>
              <a:gdLst>
                <a:gd name="T0" fmla="*/ 0 w 82"/>
                <a:gd name="T1" fmla="*/ 39 h 39"/>
                <a:gd name="T2" fmla="*/ 82 w 82"/>
                <a:gd name="T3" fmla="*/ 34 h 39"/>
                <a:gd name="T4" fmla="*/ 82 w 82"/>
                <a:gd name="T5" fmla="*/ 26 h 39"/>
                <a:gd name="T6" fmla="*/ 82 w 82"/>
                <a:gd name="T7" fmla="*/ 16 h 39"/>
                <a:gd name="T8" fmla="*/ 82 w 82"/>
                <a:gd name="T9" fmla="*/ 8 h 39"/>
                <a:gd name="T10" fmla="*/ 82 w 82"/>
                <a:gd name="T11" fmla="*/ 0 h 39"/>
                <a:gd name="T12" fmla="*/ 0 w 82"/>
                <a:gd name="T13" fmla="*/ 7 h 39"/>
                <a:gd name="T14" fmla="*/ 0 w 82"/>
                <a:gd name="T15" fmla="*/ 15 h 39"/>
                <a:gd name="T16" fmla="*/ 0 w 82"/>
                <a:gd name="T17" fmla="*/ 24 h 39"/>
                <a:gd name="T18" fmla="*/ 0 w 82"/>
                <a:gd name="T19" fmla="*/ 32 h 39"/>
                <a:gd name="T20" fmla="*/ 0 w 82"/>
                <a:gd name="T2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39">
                  <a:moveTo>
                    <a:pt x="0" y="39"/>
                  </a:moveTo>
                  <a:lnTo>
                    <a:pt x="82" y="34"/>
                  </a:lnTo>
                  <a:lnTo>
                    <a:pt x="82" y="26"/>
                  </a:lnTo>
                  <a:lnTo>
                    <a:pt x="82" y="16"/>
                  </a:lnTo>
                  <a:lnTo>
                    <a:pt x="82" y="8"/>
                  </a:lnTo>
                  <a:lnTo>
                    <a:pt x="82" y="0"/>
                  </a:lnTo>
                  <a:lnTo>
                    <a:pt x="0" y="7"/>
                  </a:lnTo>
                  <a:lnTo>
                    <a:pt x="0" y="15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5E5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7" name="Freeform 99"/>
            <p:cNvSpPr>
              <a:spLocks/>
            </p:cNvSpPr>
            <p:nvPr/>
          </p:nvSpPr>
          <p:spPr bwMode="auto">
            <a:xfrm>
              <a:off x="4453" y="2501"/>
              <a:ext cx="40" cy="19"/>
            </a:xfrm>
            <a:custGeom>
              <a:avLst/>
              <a:gdLst>
                <a:gd name="T0" fmla="*/ 0 w 78"/>
                <a:gd name="T1" fmla="*/ 38 h 38"/>
                <a:gd name="T2" fmla="*/ 78 w 78"/>
                <a:gd name="T3" fmla="*/ 31 h 38"/>
                <a:gd name="T4" fmla="*/ 78 w 78"/>
                <a:gd name="T5" fmla="*/ 24 h 38"/>
                <a:gd name="T6" fmla="*/ 78 w 78"/>
                <a:gd name="T7" fmla="*/ 16 h 38"/>
                <a:gd name="T8" fmla="*/ 78 w 78"/>
                <a:gd name="T9" fmla="*/ 8 h 38"/>
                <a:gd name="T10" fmla="*/ 78 w 78"/>
                <a:gd name="T11" fmla="*/ 0 h 38"/>
                <a:gd name="T12" fmla="*/ 0 w 78"/>
                <a:gd name="T13" fmla="*/ 7 h 38"/>
                <a:gd name="T14" fmla="*/ 0 w 78"/>
                <a:gd name="T15" fmla="*/ 15 h 38"/>
                <a:gd name="T16" fmla="*/ 0 w 78"/>
                <a:gd name="T17" fmla="*/ 23 h 38"/>
                <a:gd name="T18" fmla="*/ 0 w 78"/>
                <a:gd name="T19" fmla="*/ 30 h 38"/>
                <a:gd name="T20" fmla="*/ 0 w 78"/>
                <a:gd name="T2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78" y="31"/>
                  </a:lnTo>
                  <a:lnTo>
                    <a:pt x="78" y="24"/>
                  </a:lnTo>
                  <a:lnTo>
                    <a:pt x="78" y="16"/>
                  </a:lnTo>
                  <a:lnTo>
                    <a:pt x="78" y="8"/>
                  </a:lnTo>
                  <a:lnTo>
                    <a:pt x="78" y="0"/>
                  </a:lnTo>
                  <a:lnTo>
                    <a:pt x="0" y="7"/>
                  </a:lnTo>
                  <a:lnTo>
                    <a:pt x="0" y="15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5E5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8" name="Freeform 100"/>
            <p:cNvSpPr>
              <a:spLocks/>
            </p:cNvSpPr>
            <p:nvPr/>
          </p:nvSpPr>
          <p:spPr bwMode="auto">
            <a:xfrm>
              <a:off x="3681" y="2138"/>
              <a:ext cx="92" cy="83"/>
            </a:xfrm>
            <a:custGeom>
              <a:avLst/>
              <a:gdLst>
                <a:gd name="T0" fmla="*/ 183 w 183"/>
                <a:gd name="T1" fmla="*/ 155 h 167"/>
                <a:gd name="T2" fmla="*/ 101 w 183"/>
                <a:gd name="T3" fmla="*/ 167 h 167"/>
                <a:gd name="T4" fmla="*/ 0 w 183"/>
                <a:gd name="T5" fmla="*/ 8 h 167"/>
                <a:gd name="T6" fmla="*/ 55 w 183"/>
                <a:gd name="T7" fmla="*/ 0 h 167"/>
                <a:gd name="T8" fmla="*/ 183 w 183"/>
                <a:gd name="T9" fmla="*/ 1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67">
                  <a:moveTo>
                    <a:pt x="183" y="155"/>
                  </a:moveTo>
                  <a:lnTo>
                    <a:pt x="101" y="167"/>
                  </a:lnTo>
                  <a:lnTo>
                    <a:pt x="0" y="8"/>
                  </a:lnTo>
                  <a:lnTo>
                    <a:pt x="55" y="0"/>
                  </a:lnTo>
                  <a:lnTo>
                    <a:pt x="183" y="155"/>
                  </a:lnTo>
                  <a:close/>
                </a:path>
              </a:pathLst>
            </a:custGeom>
            <a:solidFill>
              <a:srgbClr val="726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49" name="Freeform 101"/>
            <p:cNvSpPr>
              <a:spLocks/>
            </p:cNvSpPr>
            <p:nvPr/>
          </p:nvSpPr>
          <p:spPr bwMode="auto">
            <a:xfrm>
              <a:off x="3884" y="2243"/>
              <a:ext cx="54" cy="62"/>
            </a:xfrm>
            <a:custGeom>
              <a:avLst/>
              <a:gdLst>
                <a:gd name="T0" fmla="*/ 109 w 109"/>
                <a:gd name="T1" fmla="*/ 0 h 125"/>
                <a:gd name="T2" fmla="*/ 105 w 109"/>
                <a:gd name="T3" fmla="*/ 121 h 125"/>
                <a:gd name="T4" fmla="*/ 31 w 109"/>
                <a:gd name="T5" fmla="*/ 125 h 125"/>
                <a:gd name="T6" fmla="*/ 0 w 109"/>
                <a:gd name="T7" fmla="*/ 14 h 125"/>
                <a:gd name="T8" fmla="*/ 109 w 109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25">
                  <a:moveTo>
                    <a:pt x="109" y="0"/>
                  </a:moveTo>
                  <a:lnTo>
                    <a:pt x="105" y="121"/>
                  </a:lnTo>
                  <a:lnTo>
                    <a:pt x="31" y="125"/>
                  </a:lnTo>
                  <a:lnTo>
                    <a:pt x="0" y="14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351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2150" name="Freeform 102"/>
            <p:cNvSpPr>
              <a:spLocks/>
            </p:cNvSpPr>
            <p:nvPr/>
          </p:nvSpPr>
          <p:spPr bwMode="auto">
            <a:xfrm>
              <a:off x="3602" y="2297"/>
              <a:ext cx="22" cy="68"/>
            </a:xfrm>
            <a:custGeom>
              <a:avLst/>
              <a:gdLst>
                <a:gd name="T0" fmla="*/ 39 w 45"/>
                <a:gd name="T1" fmla="*/ 3 h 134"/>
                <a:gd name="T2" fmla="*/ 45 w 45"/>
                <a:gd name="T3" fmla="*/ 104 h 134"/>
                <a:gd name="T4" fmla="*/ 34 w 45"/>
                <a:gd name="T5" fmla="*/ 128 h 134"/>
                <a:gd name="T6" fmla="*/ 8 w 45"/>
                <a:gd name="T7" fmla="*/ 134 h 134"/>
                <a:gd name="T8" fmla="*/ 0 w 45"/>
                <a:gd name="T9" fmla="*/ 125 h 134"/>
                <a:gd name="T10" fmla="*/ 11 w 45"/>
                <a:gd name="T11" fmla="*/ 0 h 134"/>
                <a:gd name="T12" fmla="*/ 39 w 45"/>
                <a:gd name="T13" fmla="*/ 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34">
                  <a:moveTo>
                    <a:pt x="39" y="3"/>
                  </a:moveTo>
                  <a:lnTo>
                    <a:pt x="45" y="104"/>
                  </a:lnTo>
                  <a:lnTo>
                    <a:pt x="34" y="128"/>
                  </a:lnTo>
                  <a:lnTo>
                    <a:pt x="8" y="134"/>
                  </a:lnTo>
                  <a:lnTo>
                    <a:pt x="0" y="125"/>
                  </a:lnTo>
                  <a:lnTo>
                    <a:pt x="11" y="0"/>
                  </a:lnTo>
                  <a:lnTo>
                    <a:pt x="39" y="3"/>
                  </a:lnTo>
                  <a:close/>
                </a:path>
              </a:pathLst>
            </a:custGeom>
            <a:solidFill>
              <a:srgbClr val="DD1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 autoUpdateAnimBg="0"/>
      <p:bldP spid="2052" grpId="0" animBg="1" autoUpdateAnimBg="0"/>
      <p:bldP spid="2053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Koszty</a:t>
            </a:r>
            <a:endParaRPr lang="en-GB"/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Ponoszone kooszty są poddawane analizie</a:t>
            </a:r>
            <a:endParaRPr lang="en-GB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/>
            </a:r>
            <a:br>
              <a:rPr lang="en-IE"/>
            </a:br>
            <a:r>
              <a:rPr lang="pl-PL"/>
              <a:t>Firma komunikacyjna Pegaz </a:t>
            </a:r>
            <a:br>
              <a:rPr lang="pl-PL"/>
            </a:br>
            <a:r>
              <a:rPr lang="pl-PL"/>
              <a:t>schemat organizacyjny</a:t>
            </a:r>
            <a:endParaRPr lang="en-GB"/>
          </a:p>
        </p:txBody>
      </p:sp>
      <p:graphicFrame>
        <p:nvGraphicFramePr>
          <p:cNvPr id="14340" name="Object 1028"/>
          <p:cNvGraphicFramePr>
            <a:graphicFrameLocks noChangeAspect="1"/>
          </p:cNvGraphicFramePr>
          <p:nvPr/>
        </p:nvGraphicFramePr>
        <p:xfrm>
          <a:off x="2673350" y="2765425"/>
          <a:ext cx="3795713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2" name="MS Org Chart" r:id="rId3" imgW="3803400" imgH="1625400" progId="OrgPlusWOPX.4">
                  <p:embed followColorScheme="full"/>
                </p:oleObj>
              </mc:Choice>
              <mc:Fallback>
                <p:oleObj name="MS Org Chart" r:id="rId3" imgW="3803400" imgH="1625400" progId="OrgPlusWOPX.4">
                  <p:embed followColorScheme="full"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3350" y="2765425"/>
                        <a:ext cx="3795713" cy="284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2" name="Picture 10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029200"/>
            <a:ext cx="2790825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Arial" charset="0"/>
              </a:rPr>
              <a:t>Aktualne połączenia</a:t>
            </a:r>
            <a:endParaRPr lang="en-GB">
              <a:latin typeface="Arial" charset="0"/>
            </a:endParaRP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40000"/>
              </a:spcBef>
              <a:spcAft>
                <a:spcPct val="20000"/>
              </a:spcAft>
              <a:buFont typeface="Arial" charset="0"/>
              <a:buNone/>
            </a:pPr>
            <a:r>
              <a:rPr lang="pl-PL">
                <a:effectLst/>
                <a:latin typeface="Arial" charset="0"/>
              </a:rPr>
              <a:t>Z </a:t>
            </a:r>
            <a:r>
              <a:rPr lang="en-IE">
                <a:effectLst/>
                <a:latin typeface="Arial" charset="0"/>
              </a:rPr>
              <a:t>Lond</a:t>
            </a:r>
            <a:r>
              <a:rPr lang="pl-PL">
                <a:effectLst/>
                <a:latin typeface="Arial" charset="0"/>
              </a:rPr>
              <a:t>y</a:t>
            </a:r>
            <a:r>
              <a:rPr lang="en-IE">
                <a:effectLst/>
                <a:latin typeface="Arial" charset="0"/>
              </a:rPr>
              <a:t>n</a:t>
            </a:r>
            <a:r>
              <a:rPr lang="pl-PL">
                <a:effectLst/>
                <a:latin typeface="Arial" charset="0"/>
              </a:rPr>
              <a:t>u</a:t>
            </a:r>
            <a:r>
              <a:rPr lang="en-IE">
                <a:effectLst/>
                <a:latin typeface="Arial" charset="0"/>
              </a:rPr>
              <a:t> </a:t>
            </a:r>
            <a:r>
              <a:rPr lang="pl-PL">
                <a:effectLst/>
                <a:latin typeface="Arial" charset="0"/>
              </a:rPr>
              <a:t>do</a:t>
            </a:r>
            <a:r>
              <a:rPr lang="en-IE">
                <a:effectLst/>
                <a:latin typeface="Arial" charset="0"/>
              </a:rPr>
              <a:t> Manchester</a:t>
            </a:r>
            <a:r>
              <a:rPr lang="pl-PL">
                <a:effectLst/>
                <a:latin typeface="Arial" charset="0"/>
              </a:rPr>
              <a:t>u</a:t>
            </a:r>
            <a:endParaRPr lang="en-IE">
              <a:effectLst/>
              <a:latin typeface="Arial" charset="0"/>
            </a:endParaRPr>
          </a:p>
          <a:p>
            <a:pPr algn="ctr">
              <a:spcBef>
                <a:spcPct val="40000"/>
              </a:spcBef>
              <a:spcAft>
                <a:spcPct val="20000"/>
              </a:spcAft>
              <a:buFont typeface="Arial" charset="0"/>
              <a:buNone/>
            </a:pPr>
            <a:r>
              <a:rPr lang="pl-PL">
                <a:effectLst/>
                <a:latin typeface="Arial" charset="0"/>
              </a:rPr>
              <a:t>Z </a:t>
            </a:r>
            <a:r>
              <a:rPr lang="en-IE">
                <a:effectLst/>
                <a:latin typeface="Arial" charset="0"/>
              </a:rPr>
              <a:t>Lond</a:t>
            </a:r>
            <a:r>
              <a:rPr lang="pl-PL">
                <a:effectLst/>
                <a:latin typeface="Arial" charset="0"/>
              </a:rPr>
              <a:t>y</a:t>
            </a:r>
            <a:r>
              <a:rPr lang="en-IE">
                <a:effectLst/>
                <a:latin typeface="Arial" charset="0"/>
              </a:rPr>
              <a:t>n</a:t>
            </a:r>
            <a:r>
              <a:rPr lang="pl-PL">
                <a:effectLst/>
                <a:latin typeface="Arial" charset="0"/>
              </a:rPr>
              <a:t>u</a:t>
            </a:r>
            <a:r>
              <a:rPr lang="en-IE">
                <a:effectLst/>
                <a:latin typeface="Arial" charset="0"/>
              </a:rPr>
              <a:t> </a:t>
            </a:r>
            <a:r>
              <a:rPr lang="pl-PL">
                <a:effectLst/>
                <a:latin typeface="Arial" charset="0"/>
              </a:rPr>
              <a:t>do</a:t>
            </a:r>
            <a:r>
              <a:rPr lang="en-IE">
                <a:effectLst/>
                <a:latin typeface="Arial" charset="0"/>
              </a:rPr>
              <a:t> Birmingham</a:t>
            </a:r>
          </a:p>
          <a:p>
            <a:pPr algn="ctr">
              <a:spcBef>
                <a:spcPct val="40000"/>
              </a:spcBef>
              <a:spcAft>
                <a:spcPct val="20000"/>
              </a:spcAft>
              <a:buFont typeface="Arial" charset="0"/>
              <a:buNone/>
            </a:pPr>
            <a:r>
              <a:rPr lang="pl-PL">
                <a:effectLst/>
                <a:latin typeface="Arial" charset="0"/>
              </a:rPr>
              <a:t>Z </a:t>
            </a:r>
            <a:r>
              <a:rPr lang="en-IE">
                <a:effectLst/>
                <a:latin typeface="Arial" charset="0"/>
              </a:rPr>
              <a:t>Lond</a:t>
            </a:r>
            <a:r>
              <a:rPr lang="pl-PL">
                <a:effectLst/>
                <a:latin typeface="Arial" charset="0"/>
              </a:rPr>
              <a:t>y</a:t>
            </a:r>
            <a:r>
              <a:rPr lang="en-IE">
                <a:effectLst/>
                <a:latin typeface="Arial" charset="0"/>
              </a:rPr>
              <a:t>n</a:t>
            </a:r>
            <a:r>
              <a:rPr lang="pl-PL">
                <a:effectLst/>
                <a:latin typeface="Arial" charset="0"/>
              </a:rPr>
              <a:t>u</a:t>
            </a:r>
            <a:r>
              <a:rPr lang="en-IE">
                <a:effectLst/>
                <a:latin typeface="Arial" charset="0"/>
              </a:rPr>
              <a:t> </a:t>
            </a:r>
            <a:r>
              <a:rPr lang="pl-PL">
                <a:effectLst/>
                <a:latin typeface="Arial" charset="0"/>
              </a:rPr>
              <a:t>do</a:t>
            </a:r>
            <a:r>
              <a:rPr lang="en-IE">
                <a:effectLst/>
                <a:latin typeface="Arial" charset="0"/>
              </a:rPr>
              <a:t> Glasgow</a:t>
            </a:r>
            <a:endParaRPr lang="en-GB"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Arial" charset="0"/>
              </a:rPr>
              <a:t>Planowane nowe połączenia</a:t>
            </a:r>
            <a:endParaRPr lang="en-GB">
              <a:latin typeface="Arial" charset="0"/>
            </a:endParaRP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>
                <a:effectLst/>
                <a:latin typeface="Times New Roman" pitchFamily="18" charset="0"/>
              </a:rPr>
              <a:t>Z </a:t>
            </a:r>
            <a:r>
              <a:rPr lang="en-IE">
                <a:effectLst/>
                <a:latin typeface="Times New Roman" pitchFamily="18" charset="0"/>
              </a:rPr>
              <a:t>Lond</a:t>
            </a:r>
            <a:r>
              <a:rPr lang="pl-PL">
                <a:effectLst/>
                <a:latin typeface="Times New Roman" pitchFamily="18" charset="0"/>
              </a:rPr>
              <a:t>y</a:t>
            </a:r>
            <a:r>
              <a:rPr lang="en-IE">
                <a:effectLst/>
                <a:latin typeface="Times New Roman" pitchFamily="18" charset="0"/>
              </a:rPr>
              <a:t>n</a:t>
            </a:r>
            <a:r>
              <a:rPr lang="pl-PL">
                <a:effectLst/>
                <a:latin typeface="Times New Roman" pitchFamily="18" charset="0"/>
              </a:rPr>
              <a:t>u</a:t>
            </a:r>
            <a:r>
              <a:rPr lang="en-IE">
                <a:effectLst/>
                <a:latin typeface="Times New Roman" pitchFamily="18" charset="0"/>
              </a:rPr>
              <a:t> </a:t>
            </a:r>
            <a:r>
              <a:rPr lang="pl-PL">
                <a:effectLst/>
                <a:latin typeface="Times New Roman" pitchFamily="18" charset="0"/>
              </a:rPr>
              <a:t>do</a:t>
            </a:r>
            <a:r>
              <a:rPr lang="en-IE">
                <a:effectLst/>
                <a:latin typeface="Times New Roman" pitchFamily="18" charset="0"/>
              </a:rPr>
              <a:t> </a:t>
            </a:r>
            <a:r>
              <a:rPr lang="pl-PL">
                <a:effectLst/>
                <a:latin typeface="Times New Roman" pitchFamily="18" charset="0"/>
              </a:rPr>
              <a:t>Liverpool</a:t>
            </a:r>
            <a:endParaRPr lang="en-IE">
              <a:effectLst/>
              <a:latin typeface="Times New Roman" pitchFamily="18" charset="0"/>
            </a:endParaRPr>
          </a:p>
          <a:p>
            <a:r>
              <a:rPr lang="pl-PL">
                <a:effectLst/>
                <a:latin typeface="Times New Roman" pitchFamily="18" charset="0"/>
              </a:rPr>
              <a:t>Z </a:t>
            </a:r>
            <a:r>
              <a:rPr lang="en-IE">
                <a:effectLst/>
                <a:latin typeface="Times New Roman" pitchFamily="18" charset="0"/>
              </a:rPr>
              <a:t>Lond</a:t>
            </a:r>
            <a:r>
              <a:rPr lang="pl-PL">
                <a:effectLst/>
                <a:latin typeface="Times New Roman" pitchFamily="18" charset="0"/>
              </a:rPr>
              <a:t>y</a:t>
            </a:r>
            <a:r>
              <a:rPr lang="en-IE">
                <a:effectLst/>
                <a:latin typeface="Times New Roman" pitchFamily="18" charset="0"/>
              </a:rPr>
              <a:t>n</a:t>
            </a:r>
            <a:r>
              <a:rPr lang="pl-PL">
                <a:effectLst/>
                <a:latin typeface="Times New Roman" pitchFamily="18" charset="0"/>
              </a:rPr>
              <a:t>u</a:t>
            </a:r>
            <a:r>
              <a:rPr lang="en-IE">
                <a:effectLst/>
                <a:latin typeface="Times New Roman" pitchFamily="18" charset="0"/>
              </a:rPr>
              <a:t> </a:t>
            </a:r>
            <a:r>
              <a:rPr lang="pl-PL">
                <a:effectLst/>
                <a:latin typeface="Times New Roman" pitchFamily="18" charset="0"/>
              </a:rPr>
              <a:t>do</a:t>
            </a:r>
            <a:r>
              <a:rPr lang="en-IE">
                <a:effectLst/>
                <a:latin typeface="Times New Roman" pitchFamily="18" charset="0"/>
              </a:rPr>
              <a:t> Coventry</a:t>
            </a:r>
          </a:p>
          <a:p>
            <a:r>
              <a:rPr lang="pl-PL">
                <a:effectLst/>
                <a:latin typeface="Times New Roman" pitchFamily="18" charset="0"/>
              </a:rPr>
              <a:t>Z </a:t>
            </a:r>
            <a:r>
              <a:rPr lang="en-IE">
                <a:effectLst/>
                <a:latin typeface="Times New Roman" pitchFamily="18" charset="0"/>
              </a:rPr>
              <a:t>Lond</a:t>
            </a:r>
            <a:r>
              <a:rPr lang="pl-PL">
                <a:effectLst/>
                <a:latin typeface="Times New Roman" pitchFamily="18" charset="0"/>
              </a:rPr>
              <a:t>y</a:t>
            </a:r>
            <a:r>
              <a:rPr lang="en-IE">
                <a:effectLst/>
                <a:latin typeface="Times New Roman" pitchFamily="18" charset="0"/>
              </a:rPr>
              <a:t>n</a:t>
            </a:r>
            <a:r>
              <a:rPr lang="pl-PL">
                <a:effectLst/>
                <a:latin typeface="Times New Roman" pitchFamily="18" charset="0"/>
              </a:rPr>
              <a:t>u</a:t>
            </a:r>
            <a:r>
              <a:rPr lang="en-IE">
                <a:effectLst/>
                <a:latin typeface="Times New Roman" pitchFamily="18" charset="0"/>
              </a:rPr>
              <a:t> </a:t>
            </a:r>
            <a:r>
              <a:rPr lang="pl-PL">
                <a:effectLst/>
                <a:latin typeface="Times New Roman" pitchFamily="18" charset="0"/>
              </a:rPr>
              <a:t>do</a:t>
            </a:r>
            <a:r>
              <a:rPr lang="en-IE">
                <a:effectLst/>
                <a:latin typeface="Times New Roman" pitchFamily="18" charset="0"/>
              </a:rPr>
              <a:t> Newcastle</a:t>
            </a:r>
            <a:endParaRPr lang="en-GB"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Arial" charset="0"/>
              </a:rPr>
              <a:t>Opłaty</a:t>
            </a:r>
            <a:endParaRPr lang="en-GB">
              <a:latin typeface="Arial" charset="0"/>
            </a:endParaRPr>
          </a:p>
        </p:txBody>
      </p:sp>
      <p:graphicFrame>
        <p:nvGraphicFramePr>
          <p:cNvPr id="11310" name="Group 46"/>
          <p:cNvGraphicFramePr>
            <a:graphicFrameLocks noGrp="1"/>
          </p:cNvGraphicFramePr>
          <p:nvPr>
            <p:ph type="tbl" idx="1"/>
          </p:nvPr>
        </p:nvGraphicFramePr>
        <p:xfrm>
          <a:off x="301625" y="1600200"/>
          <a:ext cx="7397750" cy="4406901"/>
        </p:xfrm>
        <a:graphic>
          <a:graphicData uri="http://schemas.openxmlformats.org/drawingml/2006/table">
            <a:tbl>
              <a:tblPr/>
              <a:tblGrid>
                <a:gridCol w="3725863"/>
                <a:gridCol w="3671887"/>
              </a:tblGrid>
              <a:tr h="1093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Z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Lond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y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u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Birmingham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Opłata powrotna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£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)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Dorośli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£20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Dzieci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£7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Ludzie starsi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£5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Bilet roczny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£400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Arial" charset="0"/>
              </a:rPr>
              <a:t>Oplaty</a:t>
            </a:r>
            <a:endParaRPr lang="en-GB">
              <a:latin typeface="Arial" charset="0"/>
            </a:endParaRPr>
          </a:p>
        </p:txBody>
      </p:sp>
      <p:graphicFrame>
        <p:nvGraphicFramePr>
          <p:cNvPr id="12320" name="Group 32"/>
          <p:cNvGraphicFramePr>
            <a:graphicFrameLocks noGrp="1"/>
          </p:cNvGraphicFramePr>
          <p:nvPr>
            <p:ph type="tbl" idx="1"/>
          </p:nvPr>
        </p:nvGraphicFramePr>
        <p:xfrm>
          <a:off x="301625" y="1600200"/>
          <a:ext cx="7312025" cy="4406901"/>
        </p:xfrm>
        <a:graphic>
          <a:graphicData uri="http://schemas.openxmlformats.org/drawingml/2006/table">
            <a:tbl>
              <a:tblPr/>
              <a:tblGrid>
                <a:gridCol w="3692525"/>
                <a:gridCol w="3619500"/>
              </a:tblGrid>
              <a:tr h="1093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Lond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Glasgow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Opłata powrotna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£</a:t>
                      </a: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)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Dorośli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£45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Dzieci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£15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Ludzie starsi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£10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Bilet roczny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I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£900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Wstrzymane połączenia</a:t>
            </a:r>
            <a:endParaRPr lang="en-GB"/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Z </a:t>
            </a:r>
            <a:r>
              <a:rPr lang="en-IE"/>
              <a:t>Lond</a:t>
            </a:r>
            <a:r>
              <a:rPr lang="pl-PL"/>
              <a:t>y</a:t>
            </a:r>
            <a:r>
              <a:rPr lang="en-IE"/>
              <a:t>n</a:t>
            </a:r>
            <a:r>
              <a:rPr lang="pl-PL"/>
              <a:t>u</a:t>
            </a:r>
            <a:r>
              <a:rPr lang="en-IE"/>
              <a:t> </a:t>
            </a:r>
            <a:r>
              <a:rPr lang="pl-PL"/>
              <a:t>d</a:t>
            </a:r>
            <a:r>
              <a:rPr lang="en-IE"/>
              <a:t>o Cardiff</a:t>
            </a:r>
          </a:p>
          <a:p>
            <a:r>
              <a:rPr lang="pl-PL"/>
              <a:t>Z </a:t>
            </a:r>
            <a:r>
              <a:rPr lang="en-IE"/>
              <a:t>Lond</a:t>
            </a:r>
            <a:r>
              <a:rPr lang="pl-PL"/>
              <a:t>y</a:t>
            </a:r>
            <a:r>
              <a:rPr lang="en-IE"/>
              <a:t>n</a:t>
            </a:r>
            <a:r>
              <a:rPr lang="pl-PL"/>
              <a:t>u</a:t>
            </a:r>
            <a:r>
              <a:rPr lang="en-IE"/>
              <a:t> </a:t>
            </a:r>
            <a:r>
              <a:rPr lang="pl-PL"/>
              <a:t>d</a:t>
            </a:r>
            <a:r>
              <a:rPr lang="en-IE"/>
              <a:t>o Plymouth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Zyski</a:t>
            </a:r>
            <a:r>
              <a:rPr lang="en-IE"/>
              <a:t> </a:t>
            </a:r>
            <a:r>
              <a:rPr lang="pl-PL"/>
              <a:t>(</a:t>
            </a:r>
            <a:r>
              <a:rPr lang="en-IE"/>
              <a:t>£</a:t>
            </a:r>
            <a:r>
              <a:rPr lang="pl-PL"/>
              <a:t>)</a:t>
            </a:r>
            <a:endParaRPr lang="en-GB"/>
          </a:p>
        </p:txBody>
      </p:sp>
      <p:sp>
        <p:nvSpPr>
          <p:cNvPr id="13318" name="Rectangle 6"/>
          <p:cNvSpPr>
            <a:spLocks noGrp="1" noRot="1" noChangeArrowheads="1" noTextEdit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Arial" charset="0"/>
              </a:rPr>
              <a:t>Nowe połączenia francuskie</a:t>
            </a:r>
            <a:endParaRPr lang="en-GB">
              <a:latin typeface="Arial" charset="0"/>
            </a:endParaRP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>
                <a:effectLst/>
                <a:latin typeface="Arial" charset="0"/>
              </a:rPr>
              <a:t>Z </a:t>
            </a:r>
            <a:r>
              <a:rPr lang="en-IE">
                <a:effectLst/>
                <a:latin typeface="Arial" charset="0"/>
              </a:rPr>
              <a:t>Calais </a:t>
            </a:r>
            <a:r>
              <a:rPr lang="pl-PL">
                <a:effectLst/>
                <a:latin typeface="Arial" charset="0"/>
              </a:rPr>
              <a:t>do</a:t>
            </a:r>
            <a:r>
              <a:rPr lang="en-IE">
                <a:effectLst/>
                <a:latin typeface="Arial" charset="0"/>
              </a:rPr>
              <a:t> Pa</a:t>
            </a:r>
            <a:r>
              <a:rPr lang="pl-PL">
                <a:effectLst/>
                <a:latin typeface="Arial" charset="0"/>
              </a:rPr>
              <a:t>ryża</a:t>
            </a:r>
            <a:endParaRPr lang="en-IE">
              <a:effectLst/>
              <a:latin typeface="Arial" charset="0"/>
            </a:endParaRPr>
          </a:p>
          <a:p>
            <a:r>
              <a:rPr lang="pl-PL">
                <a:effectLst/>
                <a:latin typeface="Arial" charset="0"/>
              </a:rPr>
              <a:t>Z </a:t>
            </a:r>
            <a:r>
              <a:rPr lang="en-IE">
                <a:effectLst/>
                <a:latin typeface="Arial" charset="0"/>
              </a:rPr>
              <a:t>Le Havre </a:t>
            </a:r>
            <a:r>
              <a:rPr lang="pl-PL">
                <a:effectLst/>
                <a:latin typeface="Arial" charset="0"/>
              </a:rPr>
              <a:t>do</a:t>
            </a:r>
            <a:r>
              <a:rPr lang="en-IE">
                <a:effectLst/>
                <a:latin typeface="Arial" charset="0"/>
              </a:rPr>
              <a:t> Pa</a:t>
            </a:r>
            <a:r>
              <a:rPr lang="pl-PL">
                <a:effectLst/>
                <a:latin typeface="Arial" charset="0"/>
              </a:rPr>
              <a:t>ryża</a:t>
            </a:r>
            <a:r>
              <a:rPr lang="en-IE">
                <a:effectLst/>
              </a:rPr>
              <a:t> </a:t>
            </a:r>
            <a:endParaRPr lang="pl-PL">
              <a:effectLst/>
            </a:endParaRPr>
          </a:p>
          <a:p>
            <a:r>
              <a:rPr lang="pl-PL">
                <a:effectLst/>
              </a:rPr>
              <a:t>Z </a:t>
            </a:r>
            <a:r>
              <a:rPr lang="en-IE">
                <a:effectLst/>
              </a:rPr>
              <a:t>Pa</a:t>
            </a:r>
            <a:r>
              <a:rPr lang="pl-PL">
                <a:effectLst/>
              </a:rPr>
              <a:t>ryża</a:t>
            </a:r>
            <a:r>
              <a:rPr lang="en-IE">
                <a:effectLst/>
              </a:rPr>
              <a:t> </a:t>
            </a:r>
            <a:r>
              <a:rPr lang="pl-PL">
                <a:effectLst/>
              </a:rPr>
              <a:t>do do</a:t>
            </a:r>
            <a:r>
              <a:rPr lang="en-IE">
                <a:effectLst/>
              </a:rPr>
              <a:t> Nice</a:t>
            </a:r>
            <a:r>
              <a:rPr lang="pl-PL">
                <a:effectLst/>
              </a:rPr>
              <a:t>i</a:t>
            </a:r>
            <a:endParaRPr lang="en-GB">
              <a:effectLst/>
            </a:endParaRPr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5105400" y="1981200"/>
            <a:ext cx="3048000" cy="3011488"/>
          </a:xfrm>
          <a:custGeom>
            <a:avLst/>
            <a:gdLst>
              <a:gd name="T0" fmla="*/ 899 w 1347"/>
              <a:gd name="T1" fmla="*/ 32 h 587"/>
              <a:gd name="T2" fmla="*/ 1051 w 1347"/>
              <a:gd name="T3" fmla="*/ 74 h 587"/>
              <a:gd name="T4" fmla="*/ 1133 w 1347"/>
              <a:gd name="T5" fmla="*/ 114 h 587"/>
              <a:gd name="T6" fmla="*/ 1229 w 1347"/>
              <a:gd name="T7" fmla="*/ 132 h 587"/>
              <a:gd name="T8" fmla="*/ 1347 w 1347"/>
              <a:gd name="T9" fmla="*/ 140 h 587"/>
              <a:gd name="T10" fmla="*/ 1323 w 1347"/>
              <a:gd name="T11" fmla="*/ 206 h 587"/>
              <a:gd name="T12" fmla="*/ 1259 w 1347"/>
              <a:gd name="T13" fmla="*/ 246 h 587"/>
              <a:gd name="T14" fmla="*/ 1181 w 1347"/>
              <a:gd name="T15" fmla="*/ 251 h 587"/>
              <a:gd name="T16" fmla="*/ 1141 w 1347"/>
              <a:gd name="T17" fmla="*/ 281 h 587"/>
              <a:gd name="T18" fmla="*/ 1103 w 1347"/>
              <a:gd name="T19" fmla="*/ 312 h 587"/>
              <a:gd name="T20" fmla="*/ 1119 w 1347"/>
              <a:gd name="T21" fmla="*/ 316 h 587"/>
              <a:gd name="T22" fmla="*/ 1167 w 1347"/>
              <a:gd name="T23" fmla="*/ 313 h 587"/>
              <a:gd name="T24" fmla="*/ 1177 w 1347"/>
              <a:gd name="T25" fmla="*/ 349 h 587"/>
              <a:gd name="T26" fmla="*/ 1191 w 1347"/>
              <a:gd name="T27" fmla="*/ 393 h 587"/>
              <a:gd name="T28" fmla="*/ 1155 w 1347"/>
              <a:gd name="T29" fmla="*/ 402 h 587"/>
              <a:gd name="T30" fmla="*/ 1163 w 1347"/>
              <a:gd name="T31" fmla="*/ 421 h 587"/>
              <a:gd name="T32" fmla="*/ 1155 w 1347"/>
              <a:gd name="T33" fmla="*/ 459 h 587"/>
              <a:gd name="T34" fmla="*/ 1193 w 1347"/>
              <a:gd name="T35" fmla="*/ 482 h 587"/>
              <a:gd name="T36" fmla="*/ 1147 w 1347"/>
              <a:gd name="T37" fmla="*/ 509 h 587"/>
              <a:gd name="T38" fmla="*/ 1049 w 1347"/>
              <a:gd name="T39" fmla="*/ 537 h 587"/>
              <a:gd name="T40" fmla="*/ 937 w 1347"/>
              <a:gd name="T41" fmla="*/ 528 h 587"/>
              <a:gd name="T42" fmla="*/ 765 w 1347"/>
              <a:gd name="T43" fmla="*/ 509 h 587"/>
              <a:gd name="T44" fmla="*/ 682 w 1347"/>
              <a:gd name="T45" fmla="*/ 551 h 587"/>
              <a:gd name="T46" fmla="*/ 606 w 1347"/>
              <a:gd name="T47" fmla="*/ 587 h 587"/>
              <a:gd name="T48" fmla="*/ 514 w 1347"/>
              <a:gd name="T49" fmla="*/ 551 h 587"/>
              <a:gd name="T50" fmla="*/ 316 w 1347"/>
              <a:gd name="T51" fmla="*/ 539 h 587"/>
              <a:gd name="T52" fmla="*/ 230 w 1347"/>
              <a:gd name="T53" fmla="*/ 521 h 587"/>
              <a:gd name="T54" fmla="*/ 172 w 1347"/>
              <a:gd name="T55" fmla="*/ 488 h 587"/>
              <a:gd name="T56" fmla="*/ 204 w 1347"/>
              <a:gd name="T57" fmla="*/ 454 h 587"/>
              <a:gd name="T58" fmla="*/ 254 w 1347"/>
              <a:gd name="T59" fmla="*/ 407 h 587"/>
              <a:gd name="T60" fmla="*/ 272 w 1347"/>
              <a:gd name="T61" fmla="*/ 350 h 587"/>
              <a:gd name="T62" fmla="*/ 308 w 1347"/>
              <a:gd name="T63" fmla="*/ 297 h 587"/>
              <a:gd name="T64" fmla="*/ 242 w 1347"/>
              <a:gd name="T65" fmla="*/ 237 h 587"/>
              <a:gd name="T66" fmla="*/ 204 w 1347"/>
              <a:gd name="T67" fmla="*/ 219 h 587"/>
              <a:gd name="T68" fmla="*/ 136 w 1347"/>
              <a:gd name="T69" fmla="*/ 203 h 587"/>
              <a:gd name="T70" fmla="*/ 44 w 1347"/>
              <a:gd name="T71" fmla="*/ 191 h 587"/>
              <a:gd name="T72" fmla="*/ 36 w 1347"/>
              <a:gd name="T73" fmla="*/ 167 h 587"/>
              <a:gd name="T74" fmla="*/ 50 w 1347"/>
              <a:gd name="T75" fmla="*/ 141 h 587"/>
              <a:gd name="T76" fmla="*/ 200 w 1347"/>
              <a:gd name="T77" fmla="*/ 123 h 587"/>
              <a:gd name="T78" fmla="*/ 254 w 1347"/>
              <a:gd name="T79" fmla="*/ 143 h 587"/>
              <a:gd name="T80" fmla="*/ 322 w 1347"/>
              <a:gd name="T81" fmla="*/ 146 h 587"/>
              <a:gd name="T82" fmla="*/ 354 w 1347"/>
              <a:gd name="T83" fmla="*/ 70 h 587"/>
              <a:gd name="T84" fmla="*/ 404 w 1347"/>
              <a:gd name="T85" fmla="*/ 96 h 587"/>
              <a:gd name="T86" fmla="*/ 498 w 1347"/>
              <a:gd name="T87" fmla="*/ 108 h 587"/>
              <a:gd name="T88" fmla="*/ 572 w 1347"/>
              <a:gd name="T89" fmla="*/ 84 h 587"/>
              <a:gd name="T90" fmla="*/ 652 w 1347"/>
              <a:gd name="T91" fmla="*/ 70 h 587"/>
              <a:gd name="T92" fmla="*/ 773 w 1347"/>
              <a:gd name="T93" fmla="*/ 14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47" h="587">
                <a:moveTo>
                  <a:pt x="821" y="0"/>
                </a:moveTo>
                <a:lnTo>
                  <a:pt x="899" y="32"/>
                </a:lnTo>
                <a:lnTo>
                  <a:pt x="975" y="68"/>
                </a:lnTo>
                <a:lnTo>
                  <a:pt x="1051" y="74"/>
                </a:lnTo>
                <a:lnTo>
                  <a:pt x="1089" y="108"/>
                </a:lnTo>
                <a:lnTo>
                  <a:pt x="1133" y="114"/>
                </a:lnTo>
                <a:lnTo>
                  <a:pt x="1193" y="122"/>
                </a:lnTo>
                <a:lnTo>
                  <a:pt x="1229" y="132"/>
                </a:lnTo>
                <a:lnTo>
                  <a:pt x="1297" y="134"/>
                </a:lnTo>
                <a:lnTo>
                  <a:pt x="1347" y="140"/>
                </a:lnTo>
                <a:lnTo>
                  <a:pt x="1347" y="166"/>
                </a:lnTo>
                <a:lnTo>
                  <a:pt x="1323" y="206"/>
                </a:lnTo>
                <a:lnTo>
                  <a:pt x="1297" y="233"/>
                </a:lnTo>
                <a:lnTo>
                  <a:pt x="1259" y="246"/>
                </a:lnTo>
                <a:lnTo>
                  <a:pt x="1209" y="251"/>
                </a:lnTo>
                <a:lnTo>
                  <a:pt x="1181" y="251"/>
                </a:lnTo>
                <a:lnTo>
                  <a:pt x="1181" y="269"/>
                </a:lnTo>
                <a:lnTo>
                  <a:pt x="1141" y="281"/>
                </a:lnTo>
                <a:lnTo>
                  <a:pt x="1113" y="295"/>
                </a:lnTo>
                <a:lnTo>
                  <a:pt x="1103" y="312"/>
                </a:lnTo>
                <a:lnTo>
                  <a:pt x="1091" y="320"/>
                </a:lnTo>
                <a:lnTo>
                  <a:pt x="1119" y="316"/>
                </a:lnTo>
                <a:lnTo>
                  <a:pt x="1145" y="313"/>
                </a:lnTo>
                <a:lnTo>
                  <a:pt x="1167" y="313"/>
                </a:lnTo>
                <a:lnTo>
                  <a:pt x="1155" y="333"/>
                </a:lnTo>
                <a:lnTo>
                  <a:pt x="1177" y="349"/>
                </a:lnTo>
                <a:lnTo>
                  <a:pt x="1191" y="371"/>
                </a:lnTo>
                <a:lnTo>
                  <a:pt x="1191" y="393"/>
                </a:lnTo>
                <a:lnTo>
                  <a:pt x="1171" y="400"/>
                </a:lnTo>
                <a:lnTo>
                  <a:pt x="1155" y="402"/>
                </a:lnTo>
                <a:lnTo>
                  <a:pt x="1155" y="419"/>
                </a:lnTo>
                <a:lnTo>
                  <a:pt x="1163" y="421"/>
                </a:lnTo>
                <a:lnTo>
                  <a:pt x="1155" y="436"/>
                </a:lnTo>
                <a:lnTo>
                  <a:pt x="1155" y="459"/>
                </a:lnTo>
                <a:lnTo>
                  <a:pt x="1177" y="466"/>
                </a:lnTo>
                <a:lnTo>
                  <a:pt x="1193" y="482"/>
                </a:lnTo>
                <a:lnTo>
                  <a:pt x="1179" y="490"/>
                </a:lnTo>
                <a:lnTo>
                  <a:pt x="1147" y="509"/>
                </a:lnTo>
                <a:lnTo>
                  <a:pt x="1113" y="524"/>
                </a:lnTo>
                <a:lnTo>
                  <a:pt x="1049" y="537"/>
                </a:lnTo>
                <a:lnTo>
                  <a:pt x="993" y="535"/>
                </a:lnTo>
                <a:lnTo>
                  <a:pt x="937" y="528"/>
                </a:lnTo>
                <a:lnTo>
                  <a:pt x="845" y="509"/>
                </a:lnTo>
                <a:lnTo>
                  <a:pt x="765" y="509"/>
                </a:lnTo>
                <a:lnTo>
                  <a:pt x="710" y="523"/>
                </a:lnTo>
                <a:lnTo>
                  <a:pt x="682" y="551"/>
                </a:lnTo>
                <a:lnTo>
                  <a:pt x="674" y="586"/>
                </a:lnTo>
                <a:lnTo>
                  <a:pt x="606" y="587"/>
                </a:lnTo>
                <a:lnTo>
                  <a:pt x="546" y="575"/>
                </a:lnTo>
                <a:lnTo>
                  <a:pt x="514" y="551"/>
                </a:lnTo>
                <a:lnTo>
                  <a:pt x="450" y="544"/>
                </a:lnTo>
                <a:lnTo>
                  <a:pt x="316" y="539"/>
                </a:lnTo>
                <a:lnTo>
                  <a:pt x="240" y="530"/>
                </a:lnTo>
                <a:lnTo>
                  <a:pt x="230" y="521"/>
                </a:lnTo>
                <a:lnTo>
                  <a:pt x="172" y="504"/>
                </a:lnTo>
                <a:lnTo>
                  <a:pt x="172" y="488"/>
                </a:lnTo>
                <a:lnTo>
                  <a:pt x="188" y="476"/>
                </a:lnTo>
                <a:lnTo>
                  <a:pt x="204" y="454"/>
                </a:lnTo>
                <a:lnTo>
                  <a:pt x="224" y="431"/>
                </a:lnTo>
                <a:lnTo>
                  <a:pt x="254" y="407"/>
                </a:lnTo>
                <a:lnTo>
                  <a:pt x="250" y="374"/>
                </a:lnTo>
                <a:lnTo>
                  <a:pt x="272" y="350"/>
                </a:lnTo>
                <a:lnTo>
                  <a:pt x="290" y="337"/>
                </a:lnTo>
                <a:lnTo>
                  <a:pt x="308" y="297"/>
                </a:lnTo>
                <a:lnTo>
                  <a:pt x="200" y="270"/>
                </a:lnTo>
                <a:lnTo>
                  <a:pt x="242" y="237"/>
                </a:lnTo>
                <a:lnTo>
                  <a:pt x="206" y="231"/>
                </a:lnTo>
                <a:lnTo>
                  <a:pt x="204" y="219"/>
                </a:lnTo>
                <a:lnTo>
                  <a:pt x="168" y="204"/>
                </a:lnTo>
                <a:lnTo>
                  <a:pt x="136" y="203"/>
                </a:lnTo>
                <a:lnTo>
                  <a:pt x="88" y="199"/>
                </a:lnTo>
                <a:lnTo>
                  <a:pt x="44" y="191"/>
                </a:lnTo>
                <a:lnTo>
                  <a:pt x="0" y="181"/>
                </a:lnTo>
                <a:lnTo>
                  <a:pt x="36" y="167"/>
                </a:lnTo>
                <a:lnTo>
                  <a:pt x="36" y="153"/>
                </a:lnTo>
                <a:lnTo>
                  <a:pt x="50" y="141"/>
                </a:lnTo>
                <a:lnTo>
                  <a:pt x="134" y="141"/>
                </a:lnTo>
                <a:lnTo>
                  <a:pt x="200" y="123"/>
                </a:lnTo>
                <a:lnTo>
                  <a:pt x="212" y="134"/>
                </a:lnTo>
                <a:lnTo>
                  <a:pt x="254" y="143"/>
                </a:lnTo>
                <a:lnTo>
                  <a:pt x="270" y="146"/>
                </a:lnTo>
                <a:lnTo>
                  <a:pt x="322" y="146"/>
                </a:lnTo>
                <a:lnTo>
                  <a:pt x="354" y="141"/>
                </a:lnTo>
                <a:lnTo>
                  <a:pt x="354" y="70"/>
                </a:lnTo>
                <a:lnTo>
                  <a:pt x="404" y="77"/>
                </a:lnTo>
                <a:lnTo>
                  <a:pt x="404" y="96"/>
                </a:lnTo>
                <a:lnTo>
                  <a:pt x="438" y="108"/>
                </a:lnTo>
                <a:lnTo>
                  <a:pt x="498" y="108"/>
                </a:lnTo>
                <a:lnTo>
                  <a:pt x="560" y="96"/>
                </a:lnTo>
                <a:lnTo>
                  <a:pt x="572" y="84"/>
                </a:lnTo>
                <a:lnTo>
                  <a:pt x="626" y="78"/>
                </a:lnTo>
                <a:lnTo>
                  <a:pt x="652" y="70"/>
                </a:lnTo>
                <a:lnTo>
                  <a:pt x="702" y="51"/>
                </a:lnTo>
                <a:lnTo>
                  <a:pt x="773" y="14"/>
                </a:lnTo>
                <a:lnTo>
                  <a:pt x="821" y="0"/>
                </a:lnTo>
                <a:close/>
              </a:path>
            </a:pathLst>
          </a:custGeom>
          <a:solidFill>
            <a:srgbClr val="FF0000"/>
          </a:solidFill>
          <a:ln w="11176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5131" name="Group 11"/>
          <p:cNvGrpSpPr>
            <a:grpSpLocks/>
          </p:cNvGrpSpPr>
          <p:nvPr/>
        </p:nvGrpSpPr>
        <p:grpSpPr bwMode="auto">
          <a:xfrm>
            <a:off x="6553200" y="2711450"/>
            <a:ext cx="1219200" cy="336550"/>
            <a:chOff x="3984" y="1440"/>
            <a:chExt cx="768" cy="212"/>
          </a:xfrm>
        </p:grpSpPr>
        <p:sp>
          <p:nvSpPr>
            <p:cNvPr id="5125" name="Text Box 5"/>
            <p:cNvSpPr txBox="1">
              <a:spLocks noChangeArrowheads="1"/>
            </p:cNvSpPr>
            <p:nvPr/>
          </p:nvSpPr>
          <p:spPr bwMode="auto">
            <a:xfrm>
              <a:off x="3984" y="1440"/>
              <a:ext cx="76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IE" sz="1600" b="1">
                  <a:latin typeface="Times New Roman" pitchFamily="18" charset="0"/>
                </a:rPr>
                <a:t>Paris</a:t>
              </a:r>
              <a:endParaRPr lang="en-GB" sz="1600" b="1">
                <a:latin typeface="Times New Roman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auto">
            <a:xfrm>
              <a:off x="3984" y="1536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132" name="Group 12"/>
          <p:cNvGrpSpPr>
            <a:grpSpLocks/>
          </p:cNvGrpSpPr>
          <p:nvPr/>
        </p:nvGrpSpPr>
        <p:grpSpPr bwMode="auto">
          <a:xfrm>
            <a:off x="6705600" y="1981200"/>
            <a:ext cx="1219200" cy="336550"/>
            <a:chOff x="3936" y="1872"/>
            <a:chExt cx="768" cy="212"/>
          </a:xfrm>
        </p:grpSpPr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3936" y="1872"/>
              <a:ext cx="76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IE" sz="1600" b="1">
                  <a:latin typeface="Times New Roman" pitchFamily="18" charset="0"/>
                </a:rPr>
                <a:t>Calais</a:t>
              </a:r>
              <a:endParaRPr lang="en-GB" sz="1600" b="1">
                <a:latin typeface="Times New Roman" pitchFamily="18" charset="0"/>
              </a:endParaRPr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3936" y="1968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248400" y="2286000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 sz="1600" b="1">
                <a:latin typeface="Times New Roman" pitchFamily="18" charset="0"/>
              </a:rPr>
              <a:t>Le Havre</a:t>
            </a:r>
            <a:endParaRPr lang="en-GB" sz="1600" b="1">
              <a:latin typeface="Times New Roman" pitchFamily="18" charset="0"/>
            </a:endParaRPr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6248400" y="2438400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7620000" y="4419600"/>
            <a:ext cx="1219200" cy="336550"/>
            <a:chOff x="3984" y="1440"/>
            <a:chExt cx="768" cy="212"/>
          </a:xfrm>
        </p:grpSpPr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3984" y="1440"/>
              <a:ext cx="76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IE" sz="1600" b="1">
                  <a:latin typeface="Times New Roman" pitchFamily="18" charset="0"/>
                </a:rPr>
                <a:t>Nice</a:t>
              </a:r>
              <a:endParaRPr lang="en-GB" sz="1600" b="1">
                <a:latin typeface="Times New Roman" pitchFamily="18" charset="0"/>
              </a:endParaRPr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3984" y="1536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5139" name="Line 19"/>
          <p:cNvSpPr>
            <a:spLocks noChangeShapeType="1"/>
          </p:cNvSpPr>
          <p:nvPr/>
        </p:nvSpPr>
        <p:spPr bwMode="auto">
          <a:xfrm flipH="1">
            <a:off x="5562600" y="4648200"/>
            <a:ext cx="19812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533400" y="5029200"/>
            <a:ext cx="434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/>
              <a:t>Z </a:t>
            </a:r>
            <a:r>
              <a:rPr lang="en-IE"/>
              <a:t>Pa</a:t>
            </a:r>
            <a:r>
              <a:rPr lang="pl-PL"/>
              <a:t>ryża</a:t>
            </a:r>
            <a:r>
              <a:rPr lang="en-IE"/>
              <a:t> </a:t>
            </a:r>
            <a:r>
              <a:rPr lang="pl-PL"/>
              <a:t>d</a:t>
            </a:r>
            <a:r>
              <a:rPr lang="en-IE"/>
              <a:t>o Nice</a:t>
            </a:r>
            <a:r>
              <a:rPr lang="pl-PL"/>
              <a:t>i</a:t>
            </a:r>
            <a:r>
              <a:rPr lang="en-IE"/>
              <a:t> </a:t>
            </a:r>
            <a:r>
              <a:rPr lang="pl-PL"/>
              <a:t>przewozy zostały uruchomione w minionym tygodniu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Office\Templates\Design Templates 97\Compass.pot</Template>
  <TotalTime>799</TotalTime>
  <Words>177</Words>
  <Application>Microsoft Office PowerPoint</Application>
  <PresentationFormat>Pokaz na ekranie (4:3)</PresentationFormat>
  <Paragraphs>50</Paragraphs>
  <Slides>10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Arial</vt:lpstr>
      <vt:lpstr>Wingdings</vt:lpstr>
      <vt:lpstr>Compass</vt:lpstr>
      <vt:lpstr>MS Organization Chart 2.0</vt:lpstr>
      <vt:lpstr>Firma komunikacyjna Pegaz</vt:lpstr>
      <vt:lpstr> Firma komunikacyjna Pegaz  schemat organizacyjny</vt:lpstr>
      <vt:lpstr>Aktualne połączenia</vt:lpstr>
      <vt:lpstr>Planowane nowe połączenia</vt:lpstr>
      <vt:lpstr>Opłaty</vt:lpstr>
      <vt:lpstr>Oplaty</vt:lpstr>
      <vt:lpstr>Wstrzymane połączenia</vt:lpstr>
      <vt:lpstr>Zyski (£)</vt:lpstr>
      <vt:lpstr>Nowe połączenia francuskie</vt:lpstr>
      <vt:lpstr>Koszty</vt:lpstr>
    </vt:vector>
  </TitlesOfParts>
  <Company>ECDL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Wiesław Stręciwilk</cp:lastModifiedBy>
  <cp:revision>85</cp:revision>
  <dcterms:created xsi:type="dcterms:W3CDTF">2002-11-11T19:08:09Z</dcterms:created>
  <dcterms:modified xsi:type="dcterms:W3CDTF">2013-11-10T14:41:02Z</dcterms:modified>
</cp:coreProperties>
</file>