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6" r:id="rId2"/>
    <p:sldId id="265" r:id="rId3"/>
    <p:sldId id="266" r:id="rId4"/>
    <p:sldId id="267" r:id="rId5"/>
    <p:sldId id="262" r:id="rId6"/>
    <p:sldId id="268" r:id="rId7"/>
    <p:sldId id="273" r:id="rId8"/>
    <p:sldId id="271" r:id="rId9"/>
    <p:sldId id="264" r:id="rId10"/>
    <p:sldId id="277" r:id="rId11"/>
    <p:sldId id="280" r:id="rId12"/>
    <p:sldId id="281" r:id="rId13"/>
    <p:sldId id="279" r:id="rId14"/>
    <p:sldId id="260" r:id="rId15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2395F-A907-405C-A9C3-78B1A6E24A79}" type="datetimeFigureOut">
              <a:rPr lang="pl-PL" smtClean="0"/>
              <a:t>09.11.2017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8CD8C-9915-42F7-BFA4-B1F8D2540B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677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8CD8C-9915-42F7-BFA4-B1F8D2540BC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3906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000" b="1" dirty="0" smtClean="0"/>
          </a:p>
          <a:p>
            <a:endParaRPr lang="pl-PL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smtClean="0"/>
              <a:t>Trwa </a:t>
            </a:r>
            <a:r>
              <a:rPr lang="pl-PL" sz="1000" baseline="0" dirty="0" smtClean="0"/>
              <a:t>3 panel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4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17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92" y="3573016"/>
            <a:ext cx="10945216" cy="1656184"/>
          </a:xfrm>
        </p:spPr>
        <p:txBody>
          <a:bodyPr/>
          <a:lstStyle>
            <a:lvl1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3392" y="5373216"/>
            <a:ext cx="10945216" cy="648072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1" b="47"/>
          <a:stretch/>
        </p:blipFill>
        <p:spPr>
          <a:xfrm>
            <a:off x="1" y="1"/>
            <a:ext cx="12191999" cy="328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6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92" y="3573016"/>
            <a:ext cx="10945216" cy="1656184"/>
          </a:xfrm>
        </p:spPr>
        <p:txBody>
          <a:bodyPr/>
          <a:lstStyle>
            <a:lvl1pPr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3392" y="5373216"/>
            <a:ext cx="10945216" cy="648072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003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rzer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-48683" y="-27384"/>
            <a:ext cx="12240683" cy="6971746"/>
          </a:xfrm>
          <a:prstGeom prst="rect">
            <a:avLst/>
          </a:prstGeom>
          <a:solidFill>
            <a:srgbClr val="09C4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574032"/>
            <a:ext cx="109728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94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bg>
      <p:bgPr>
        <a:solidFill>
          <a:srgbClr val="0039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-32048" y="0"/>
            <a:ext cx="12192000" cy="6872354"/>
          </a:xfrm>
          <a:prstGeom prst="rect">
            <a:avLst/>
          </a:prstGeom>
          <a:solidFill>
            <a:srgbClr val="003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09600" y="4293096"/>
            <a:ext cx="10972800" cy="1944216"/>
          </a:xfrm>
        </p:spPr>
        <p:txBody>
          <a:bodyPr anchor="t">
            <a:normAutofit/>
          </a:bodyPr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15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29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0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96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97768"/>
            <a:ext cx="10972800" cy="11430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21088"/>
          </a:xfrm>
        </p:spPr>
        <p:txBody>
          <a:bodyPr/>
          <a:lstStyle>
            <a:lvl1pPr marL="180975" indent="-180975">
              <a:buClr>
                <a:srgbClr val="09C4ED"/>
              </a:buClr>
              <a:buFont typeface="Wingdings" panose="05000000000000000000" pitchFamily="2" charset="2"/>
              <a:buChar char="§"/>
              <a:defRPr lang="pl-PL" sz="20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200" b="0" kern="12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5889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 userDrawn="1"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09600" y="197768"/>
            <a:ext cx="10972800" cy="11430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21088"/>
          </a:xfrm>
        </p:spPr>
        <p:txBody>
          <a:bodyPr/>
          <a:lstStyle>
            <a:lvl1pPr marL="180975" indent="-180975">
              <a:buClr>
                <a:srgbClr val="09C4ED"/>
              </a:buClr>
              <a:buFont typeface="Wingdings" panose="05000000000000000000" pitchFamily="2" charset="2"/>
              <a:buChar char="§"/>
              <a:defRPr lang="pl-PL" sz="20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200" b="0" kern="12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125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556793"/>
            <a:ext cx="5384800" cy="4525963"/>
          </a:xfrm>
        </p:spPr>
        <p:txBody>
          <a:bodyPr/>
          <a:lstStyle>
            <a:lvl1pPr marL="180975" indent="-180975">
              <a:spcBef>
                <a:spcPts val="0"/>
              </a:spcBef>
              <a:buClr>
                <a:srgbClr val="09C4ED"/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7675" indent="-180975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14375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8275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200" b="0" kern="12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0"/>
          </p:nvPr>
        </p:nvSpPr>
        <p:spPr>
          <a:xfrm>
            <a:off x="6192011" y="1556793"/>
            <a:ext cx="5384800" cy="4525963"/>
          </a:xfrm>
        </p:spPr>
        <p:txBody>
          <a:bodyPr/>
          <a:lstStyle>
            <a:lvl1pPr marL="285750" indent="-285750">
              <a:spcBef>
                <a:spcPts val="0"/>
              </a:spcBef>
              <a:buClr>
                <a:srgbClr val="09C4ED"/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24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1525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800" b="0" kern="1200" spc="4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3475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1125" indent="-1714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lang="pl-PL" sz="1200" b="0" kern="1200" spc="4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09600" y="197768"/>
            <a:ext cx="10972800" cy="11430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44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0" y="0"/>
            <a:ext cx="12192000" cy="1340768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09600" y="197768"/>
            <a:ext cx="10972800" cy="1143000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00206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202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+ stop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40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-1" y="5229201"/>
            <a:ext cx="12192001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9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2795" y="273051"/>
            <a:ext cx="6639605" cy="2651894"/>
          </a:xfrm>
        </p:spPr>
        <p:txBody>
          <a:bodyPr/>
          <a:lstStyle>
            <a:lvl1pPr marL="180975" indent="-180975">
              <a:buClr>
                <a:srgbClr val="09C4ED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47675" indent="-180975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809625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16205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524000" indent="-22860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43872" y="2996953"/>
            <a:ext cx="6624736" cy="3096344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8857"/>
          <a:stretch/>
        </p:blipFill>
        <p:spPr>
          <a:xfrm flipH="1">
            <a:off x="-3" y="-27384"/>
            <a:ext cx="4381500" cy="6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18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2795" y="273051"/>
            <a:ext cx="6639605" cy="2651894"/>
          </a:xfrm>
        </p:spPr>
        <p:txBody>
          <a:bodyPr/>
          <a:lstStyle>
            <a:lvl1pPr>
              <a:defRPr sz="2000">
                <a:solidFill>
                  <a:srgbClr val="09C4ED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43872" y="2996953"/>
            <a:ext cx="6624736" cy="3096344"/>
          </a:xfr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317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386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Clr>
          <a:srgbClr val="09C4ED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47675" indent="-180975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6205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24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39992"/>
            <a:ext cx="10972800" cy="1944216"/>
          </a:xfrm>
        </p:spPr>
        <p:txBody>
          <a:bodyPr>
            <a:normAutofit fontScale="90000"/>
          </a:bodyPr>
          <a:lstStyle/>
          <a:p>
            <a:pPr marL="457200" lvl="1" indent="0" algn="ctr">
              <a:spcAft>
                <a:spcPts val="1200"/>
              </a:spcAft>
            </a:pPr>
            <a:r>
              <a:rPr lang="pl-PL" sz="5400" b="1" dirty="0" smtClean="0">
                <a:solidFill>
                  <a:schemeClr val="bg1"/>
                </a:solidFill>
              </a:rPr>
              <a:t>Finansowe konsekwencje </a:t>
            </a:r>
            <a:br>
              <a:rPr lang="pl-PL" sz="5400" b="1" dirty="0" smtClean="0">
                <a:solidFill>
                  <a:schemeClr val="bg1"/>
                </a:solidFill>
              </a:rPr>
            </a:br>
            <a:r>
              <a:rPr lang="pl-PL" sz="5400" b="1" dirty="0" smtClean="0">
                <a:solidFill>
                  <a:schemeClr val="bg1"/>
                </a:solidFill>
              </a:rPr>
              <a:t>Ustawy 2.0</a:t>
            </a:r>
            <a:br>
              <a:rPr lang="pl-PL" sz="5400" b="1" dirty="0" smtClean="0">
                <a:solidFill>
                  <a:schemeClr val="bg1"/>
                </a:solidFill>
              </a:rPr>
            </a:br>
            <a:r>
              <a:rPr lang="pl-PL" sz="5400" b="1" dirty="0">
                <a:solidFill>
                  <a:schemeClr val="bg1"/>
                </a:solidFill>
              </a:rPr>
              <a:t/>
            </a:r>
            <a:br>
              <a:rPr lang="pl-PL" sz="5400" b="1" dirty="0">
                <a:solidFill>
                  <a:schemeClr val="bg1"/>
                </a:solidFill>
              </a:rPr>
            </a:br>
            <a:r>
              <a:rPr lang="pl-PL" sz="2700" b="1" dirty="0" smtClean="0">
                <a:solidFill>
                  <a:schemeClr val="bg1"/>
                </a:solidFill>
              </a:rPr>
              <a:t/>
            </a:r>
            <a:br>
              <a:rPr lang="pl-PL" sz="2700" b="1" dirty="0" smtClean="0">
                <a:solidFill>
                  <a:schemeClr val="bg1"/>
                </a:solidFill>
              </a:rPr>
            </a:br>
            <a:r>
              <a:rPr lang="pl-PL" sz="2700" b="1" dirty="0" smtClean="0">
                <a:solidFill>
                  <a:schemeClr val="bg1"/>
                </a:solidFill>
              </a:rPr>
              <a:t>				</a:t>
            </a:r>
            <a:r>
              <a:rPr lang="pl-PL" sz="5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5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672552" y="5324854"/>
            <a:ext cx="26906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lnSpc>
                <a:spcPct val="110000"/>
              </a:lnSpc>
              <a:spcAft>
                <a:spcPts val="1200"/>
              </a:spcAft>
            </a:pPr>
            <a:r>
              <a:rPr lang="pl-PL" sz="1500" b="1" dirty="0">
                <a:solidFill>
                  <a:schemeClr val="bg1"/>
                </a:solidFill>
              </a:rPr>
              <a:t>Konferencja LUMEN 2017 </a:t>
            </a:r>
          </a:p>
          <a:p>
            <a:pPr lvl="1" algn="r">
              <a:lnSpc>
                <a:spcPct val="110000"/>
              </a:lnSpc>
              <a:spcAft>
                <a:spcPts val="1200"/>
              </a:spcAft>
            </a:pPr>
            <a:r>
              <a:rPr lang="pl-PL" sz="1400" b="1" dirty="0">
                <a:solidFill>
                  <a:schemeClr val="bg1"/>
                </a:solidFill>
              </a:rPr>
              <a:t>13 listopad 2017 roku 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930773" y="3743153"/>
            <a:ext cx="320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Tadeusz Pomianek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097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60938" y="360589"/>
            <a:ext cx="927012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Przy </a:t>
            </a:r>
            <a:r>
              <a:rPr lang="pl-PL" sz="1400" b="1" dirty="0" smtClean="0"/>
              <a:t>C</a:t>
            </a:r>
            <a:r>
              <a:rPr lang="pl-PL" sz="1400" dirty="0" smtClean="0"/>
              <a:t> = 0,5; </a:t>
            </a:r>
            <a:r>
              <a:rPr lang="pl-PL" sz="1400" b="1" dirty="0"/>
              <a:t>m</a:t>
            </a:r>
            <a:r>
              <a:rPr lang="pl-PL" sz="1400" dirty="0"/>
              <a:t> ≥ 15 </a:t>
            </a:r>
            <a:r>
              <a:rPr lang="pl-PL" sz="1400" dirty="0" smtClean="0"/>
              <a:t>i zarazem </a:t>
            </a: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aseline="-25000" dirty="0"/>
              <a:t> </a:t>
            </a:r>
            <a:r>
              <a:rPr lang="pl-PL" sz="1400" baseline="-25000" dirty="0" smtClean="0"/>
              <a:t> </a:t>
            </a:r>
            <a:r>
              <a:rPr lang="pl-PL" sz="1400" dirty="0" smtClean="0"/>
              <a:t>≤ 0,75 dotacja spada o 5%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Wskaźnik potencjału naukowego publicznych uczelni </a:t>
            </a:r>
            <a:r>
              <a:rPr lang="pl-PL" sz="1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1400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/>
              <a:t>na okres 2017 ÷  </a:t>
            </a:r>
            <a:r>
              <a:rPr lang="pl-PL" sz="1400" dirty="0" smtClean="0"/>
              <a:t>2020 mieści się w przedziale 0,40 ÷ 1,088 co oznacza, że dotacja może </a:t>
            </a:r>
            <a:r>
              <a:rPr lang="pl-PL" sz="1400" dirty="0" smtClean="0"/>
              <a:t>spaść </a:t>
            </a:r>
            <a:r>
              <a:rPr lang="pl-PL" sz="1400" dirty="0" smtClean="0"/>
              <a:t>o 13,5% lub wzrosnąć o 2,23% w stosunku do 2016 roku. </a:t>
            </a:r>
            <a:r>
              <a:rPr lang="pl-PL" sz="1400" dirty="0"/>
              <a:t>W</a:t>
            </a:r>
            <a:r>
              <a:rPr lang="pl-PL" sz="1400" dirty="0" smtClean="0"/>
              <a:t>pływ działalności naukowej na wysokość dotacji mieści się jednak w przedziale +2,23% i -5%, bowiem w rozporządzeniu spadek ograniczony jest do 95% poprzedniej dotacji</a:t>
            </a:r>
          </a:p>
          <a:p>
            <a:pPr algn="just"/>
            <a:endParaRPr lang="pl-PL" sz="500" dirty="0" smtClean="0"/>
          </a:p>
          <a:p>
            <a:pPr algn="just"/>
            <a:r>
              <a:rPr lang="pl-PL" sz="1400" dirty="0" smtClean="0"/>
              <a:t>i przy </a:t>
            </a:r>
            <a:r>
              <a:rPr lang="pl-PL" sz="14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1400" b="1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/>
              <a:t>≤ 0,78 spadek będzie wynosił zawsze 5</a:t>
            </a:r>
            <a:r>
              <a:rPr lang="pl-PL" sz="1400" dirty="0" smtClean="0"/>
              <a:t>%.</a:t>
            </a:r>
          </a:p>
          <a:p>
            <a:pPr algn="just"/>
            <a:endParaRPr lang="pl-PL" sz="1400" dirty="0"/>
          </a:p>
          <a:p>
            <a:pPr algn="just"/>
            <a:endParaRPr lang="pl-PL" sz="1400" b="1" dirty="0" smtClean="0"/>
          </a:p>
          <a:p>
            <a:pPr algn="just"/>
            <a:r>
              <a:rPr lang="pl-PL" sz="1600" b="1" u="sng" dirty="0" smtClean="0">
                <a:solidFill>
                  <a:schemeClr val="tx2">
                    <a:lumMod val="50000"/>
                  </a:schemeClr>
                </a:solidFill>
              </a:rPr>
              <a:t>PRZYKŁAD</a:t>
            </a:r>
            <a:r>
              <a:rPr lang="pl-PL" sz="16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just"/>
            <a:endParaRPr lang="pl-PL" sz="1400" b="1" dirty="0" smtClean="0"/>
          </a:p>
          <a:p>
            <a:pPr algn="just"/>
            <a:r>
              <a:rPr lang="pl-PL" sz="1400" dirty="0" smtClean="0"/>
              <a:t>Zakładamy</a:t>
            </a:r>
            <a:r>
              <a:rPr lang="pl-PL" sz="1400" dirty="0" smtClean="0"/>
              <a:t>, że dotyczy dobrej uczelni, bo </a:t>
            </a:r>
            <a:r>
              <a:rPr lang="pl-PL" sz="14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1400" b="1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/>
              <a:t>= </a:t>
            </a:r>
            <a:r>
              <a:rPr lang="pl-PL" sz="1400" dirty="0" smtClean="0"/>
              <a:t>1,0, ale m = 18, wówczas  </a:t>
            </a:r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/>
              <a:t>= 0,52</a:t>
            </a:r>
          </a:p>
          <a:p>
            <a:pPr algn="just"/>
            <a:endParaRPr lang="pl-PL" sz="800" dirty="0" smtClean="0"/>
          </a:p>
          <a:p>
            <a:pPr algn="just"/>
            <a:r>
              <a:rPr lang="pl-PL" sz="1400" dirty="0" smtClean="0"/>
              <a:t>Założono także:</a:t>
            </a:r>
          </a:p>
          <a:p>
            <a:pPr marL="171450" indent="-171450" algn="just">
              <a:buFontTx/>
              <a:buChar char="-"/>
            </a:pPr>
            <a:r>
              <a:rPr lang="pl-PL" sz="1400" dirty="0" smtClean="0"/>
              <a:t>co roku liczba studentów będzie spadać o 5%, </a:t>
            </a:r>
            <a:r>
              <a:rPr lang="pl-PL" sz="1400" dirty="0" smtClean="0"/>
              <a:t>udział </a:t>
            </a:r>
            <a:r>
              <a:rPr lang="pl-PL" sz="1400" dirty="0" smtClean="0"/>
              <a:t>kosztów kadry naukowo-dydaktycznej w procesie kształcenia stanowi 50</a:t>
            </a:r>
            <a:r>
              <a:rPr lang="pl-PL" sz="1400" dirty="0" smtClean="0"/>
              <a:t>%,</a:t>
            </a:r>
            <a:endParaRPr lang="pl-PL" sz="1400" dirty="0" smtClean="0"/>
          </a:p>
          <a:p>
            <a:pPr algn="just"/>
            <a:endParaRPr lang="pl-PL" sz="800" dirty="0" smtClean="0"/>
          </a:p>
          <a:p>
            <a:pPr algn="just"/>
            <a:r>
              <a:rPr lang="pl-PL" sz="1400" dirty="0" smtClean="0"/>
              <a:t>wówczas po 4 latach liczba studentów spadnie o 18,5%, </a:t>
            </a:r>
            <a:r>
              <a:rPr lang="pl-PL" sz="1400" b="1" dirty="0" smtClean="0"/>
              <a:t>m</a:t>
            </a:r>
            <a:r>
              <a:rPr lang="pl-PL" sz="1400" dirty="0" smtClean="0"/>
              <a:t> spadnie z 18 do 14,66 a </a:t>
            </a: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/>
              <a:t>wzrośnie do </a:t>
            </a: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/>
              <a:t>= </a:t>
            </a:r>
            <a:r>
              <a:rPr lang="pl-PL" sz="1400" dirty="0" smtClean="0"/>
              <a:t>0,79, czyli w kolejnych latach kara za zbyt wysoki m już będzie poniżej 5% i będzie zmierzać do 0. </a:t>
            </a:r>
            <a:r>
              <a:rPr lang="pl-PL" sz="1400" dirty="0"/>
              <a:t>Co roku, wynik finansowy będzie się pogarszał, szacunkowo o </a:t>
            </a:r>
            <a:r>
              <a:rPr lang="pl-PL" sz="1400" dirty="0" smtClean="0"/>
              <a:t>co najwyżej 2,5</a:t>
            </a:r>
            <a:r>
              <a:rPr lang="pl-PL" sz="1400" dirty="0"/>
              <a:t>% dotacji. </a:t>
            </a:r>
            <a:r>
              <a:rPr lang="pl-PL" sz="1400" dirty="0" smtClean="0"/>
              <a:t>To wszystko przy założeniu, że w kolejnych latach uda się dostosować koszty kształcenia (poza kadrą, której i tak mamy zbyt mało</a:t>
            </a:r>
            <a:r>
              <a:rPr lang="pl-PL" sz="1400" dirty="0"/>
              <a:t>)</a:t>
            </a:r>
            <a:r>
              <a:rPr lang="pl-PL" sz="1400" dirty="0" smtClean="0"/>
              <a:t> do zmniejszającej się liczby studentów. </a:t>
            </a:r>
          </a:p>
          <a:p>
            <a:pPr algn="just"/>
            <a:endParaRPr lang="pl-PL" sz="300" dirty="0" smtClean="0"/>
          </a:p>
          <a:p>
            <a:pPr algn="just"/>
            <a:r>
              <a:rPr lang="pl-PL" sz="1400" dirty="0" smtClean="0"/>
              <a:t>Jednoczesny </a:t>
            </a:r>
            <a:r>
              <a:rPr lang="pl-PL" sz="1400" dirty="0"/>
              <a:t>wzrost zatrudnienia pogorszyłby sytuację. </a:t>
            </a:r>
            <a:endParaRPr lang="pl-PL" sz="1400" dirty="0"/>
          </a:p>
          <a:p>
            <a:pPr algn="just"/>
            <a:endParaRPr lang="pl-PL" sz="1400" dirty="0" smtClean="0"/>
          </a:p>
          <a:p>
            <a:pPr algn="just"/>
            <a:r>
              <a:rPr lang="pl-PL" sz="1200" dirty="0" smtClean="0"/>
              <a:t>W stosunku do dotacji przed redukcją liczby studentów po 4 latach dotacja spadnie o 18,6% a dochód o 8,81% dotacji przed redukcją.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6910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12" y="171447"/>
            <a:ext cx="6379694" cy="443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993228" y="4799902"/>
            <a:ext cx="10205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Nowy algorytm daje różne efekty w zależności od wielkości uczelni i wartości </a:t>
            </a:r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1400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pl-PL" sz="1400" dirty="0"/>
              <a:t>Łatwo </a:t>
            </a:r>
            <a:r>
              <a:rPr lang="pl-PL" sz="1400" dirty="0" smtClean="0"/>
              <a:t>znaleźć </a:t>
            </a:r>
            <a:r>
              <a:rPr lang="pl-PL" sz="1400" dirty="0"/>
              <a:t>takie obszary, gdzie uczelnia nie będzie w ogóle zainteresowana poprawa </a:t>
            </a:r>
            <a:r>
              <a:rPr lang="pl-PL" sz="1400" dirty="0" smtClean="0"/>
              <a:t>wskaźników, </a:t>
            </a:r>
            <a:r>
              <a:rPr lang="pl-PL" sz="1400" dirty="0"/>
              <a:t>o których mówimy</a:t>
            </a:r>
            <a:r>
              <a:rPr lang="pl-PL" sz="1400" dirty="0" smtClean="0"/>
              <a:t>. Większe pole manewru mają duże i dobre uczelnie.</a:t>
            </a:r>
          </a:p>
        </p:txBody>
      </p:sp>
    </p:spTree>
    <p:extLst>
      <p:ext uri="{BB962C8B-B14F-4D97-AF65-F5344CB8AC3E}">
        <p14:creationId xmlns:p14="http://schemas.microsoft.com/office/powerpoint/2010/main" val="77130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912883" y="588580"/>
            <a:ext cx="8366234" cy="545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b="1" dirty="0"/>
          </a:p>
          <a:p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JAKIE 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WNIOSKI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algn="just"/>
            <a:endParaRPr lang="pl-PL" sz="1400" b="1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400" dirty="0"/>
              <a:t>jeden prosty wzór na </a:t>
            </a: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baseline="-25000" dirty="0" smtClean="0">
                <a:cs typeface="Times New Roman" pitchFamily="18" charset="0"/>
              </a:rPr>
              <a:t> </a:t>
            </a:r>
            <a:r>
              <a:rPr lang="pl-PL" sz="1400" dirty="0">
                <a:cs typeface="Times New Roman" pitchFamily="18" charset="0"/>
              </a:rPr>
              <a:t>i</a:t>
            </a:r>
            <a:r>
              <a:rPr lang="pl-PL" sz="1400" b="1" i="1" baseline="-25000" dirty="0">
                <a:cs typeface="Times New Roman" pitchFamily="18" charset="0"/>
              </a:rPr>
              <a:t> </a:t>
            </a:r>
            <a:r>
              <a:rPr lang="pl-PL" sz="1400" b="1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1400" b="1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baseline="-25000" dirty="0" smtClean="0">
                <a:cs typeface="Times New Roman" pitchFamily="18" charset="0"/>
              </a:rPr>
              <a:t>. </a:t>
            </a:r>
            <a:r>
              <a:rPr lang="pl-PL" sz="1400" dirty="0"/>
              <a:t>nie jest w stanie uwzględnić bardzo zróżnicowanej sytuacji w polskich uczelniach. Zatem, nie zostaną rozwiązane problemy, jakie się pojawią w okresie zmierzania poszczególnych szkół wyższych do akceptowalnych wartości wspomnianych wskaźników </a:t>
            </a: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i="1" baseline="-25000" dirty="0" smtClean="0">
                <a:cs typeface="Times New Roman" pitchFamily="18" charset="0"/>
              </a:rPr>
              <a:t> </a:t>
            </a:r>
            <a:r>
              <a:rPr lang="pl-PL" sz="1400" dirty="0">
                <a:cs typeface="Times New Roman" pitchFamily="18" charset="0"/>
              </a:rPr>
              <a:t>i</a:t>
            </a:r>
            <a:r>
              <a:rPr lang="pl-PL" sz="1400" b="1" i="1" baseline="-25000" dirty="0">
                <a:cs typeface="Times New Roman" pitchFamily="18" charset="0"/>
              </a:rPr>
              <a:t> </a:t>
            </a:r>
            <a:r>
              <a:rPr lang="pl-PL" sz="1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1400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pl-PL" sz="1400" b="1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pl-PL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400" dirty="0" smtClean="0"/>
              <a:t>konieczne </a:t>
            </a:r>
            <a:r>
              <a:rPr lang="pl-PL" sz="1400" dirty="0"/>
              <a:t>są indywidualne programy naprawcze uwzględniające restrukturyzację zatrudnienia w kierunku kadry o sporym dorobku naukowym. </a:t>
            </a:r>
            <a:r>
              <a:rPr lang="pl-PL" sz="1400" dirty="0" smtClean="0"/>
              <a:t>System </a:t>
            </a:r>
            <a:r>
              <a:rPr lang="pl-PL" sz="1400" dirty="0"/>
              <a:t>finansowania powinien być dostosowany do zakresu programu naprawczego</a:t>
            </a:r>
            <a:r>
              <a:rPr lang="pl-PL" sz="1400" dirty="0" smtClean="0"/>
              <a:t>;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400" dirty="0"/>
              <a:t>w politechnikach m często jest zawyżane przez wydziały nieinżynierskie (zwykle biznesowe), a zarazem nowe laboratoria nie są w pełni wykorzystane</a:t>
            </a:r>
            <a:r>
              <a:rPr lang="pl-PL" sz="1400" dirty="0" smtClean="0"/>
              <a:t>;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400" dirty="0"/>
              <a:t>musi być gwarancja, że wzrost dotacji wskutek posiadania przez uczelnię jednostki np. A+ </a:t>
            </a:r>
            <a:r>
              <a:rPr lang="pl-PL" sz="1400" dirty="0" smtClean="0"/>
              <a:t>pójdzie do </a:t>
            </a:r>
            <a:r>
              <a:rPr lang="pl-PL" sz="1400" dirty="0"/>
              <a:t>tej jednostki</a:t>
            </a:r>
            <a:r>
              <a:rPr lang="pl-PL" sz="1400" dirty="0" smtClean="0"/>
              <a:t>;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aseline="-25000" dirty="0"/>
              <a:t> </a:t>
            </a:r>
            <a:r>
              <a:rPr lang="pl-PL" sz="1400" dirty="0" smtClean="0">
                <a:cs typeface="Times New Roman" pitchFamily="18" charset="0"/>
              </a:rPr>
              <a:t>= </a:t>
            </a:r>
            <a:r>
              <a:rPr lang="pl-PL" sz="1400" dirty="0">
                <a:cs typeface="Times New Roman" pitchFamily="18" charset="0"/>
              </a:rPr>
              <a:t>1, przy m ≤ M jest do zaakceptowania, jeśli osiągnięcia naukowe uczelni są satysfakcjonujące. </a:t>
            </a:r>
            <a:r>
              <a:rPr lang="pl-PL" sz="1400" dirty="0" smtClean="0">
                <a:cs typeface="Times New Roman" pitchFamily="18" charset="0"/>
              </a:rPr>
              <a:t>W </a:t>
            </a:r>
            <a:r>
              <a:rPr lang="pl-PL" sz="1400" dirty="0">
                <a:cs typeface="Times New Roman" pitchFamily="18" charset="0"/>
              </a:rPr>
              <a:t>pozostałych przypadkach, delikatnie mówiąc jest to nieporozumienie.  </a:t>
            </a:r>
            <a:endParaRPr lang="pl-PL" sz="1400" dirty="0" smtClean="0">
              <a:cs typeface="Times New Roman" pitchFamily="18" charset="0"/>
            </a:endParaRPr>
          </a:p>
          <a:p>
            <a:pPr algn="just"/>
            <a:endParaRPr lang="pl-PL" sz="1400" dirty="0">
              <a:cs typeface="Times New Roman" pitchFamily="18" charset="0"/>
            </a:endParaRPr>
          </a:p>
          <a:p>
            <a:pPr algn="just"/>
            <a:r>
              <a:rPr lang="pl-PL" sz="1400" dirty="0" smtClean="0"/>
              <a:t>Co do pozostałych składników nowego algorytmu, to uważamy </a:t>
            </a:r>
            <a:r>
              <a:rPr lang="pl-PL" sz="1400" dirty="0"/>
              <a:t>także, że zmiany dot. składnika badawczego, umiędzynarodowienia uczelni są niewystarczające. Mamy w tym zakresie konkretną propozycję, którą możemy przedstawić podczas dyskusji.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349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270233" y="315310"/>
            <a:ext cx="746234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PODSUMOWANIE</a:t>
            </a:r>
            <a:endParaRPr lang="pl-PL" sz="2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518743" y="987972"/>
            <a:ext cx="89653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/>
              <a:t>Swoistą ucieczką do przodu i szansą na lepszą przyszłość  polskich uczelni jest dywersyfikacja źródeł przychodów. Zamiast szkodliwej pogoni za studentem, przychody muszą zdecydowanie wzrosnąć, ale z tytułu działalności naukowej i komercyjnej.</a:t>
            </a:r>
          </a:p>
          <a:p>
            <a:pPr algn="just"/>
            <a:endParaRPr lang="pl-PL" sz="1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pl-PL" sz="1400" dirty="0" smtClean="0"/>
              <a:t>Wzrost wydatków  przedsiębiorstw na badania i rozwój z 0,39% PKB (obecnie) do 1% PKB (jak w Czechach) oznacza zwiększenie nakładów o 0,61% PKB tj. z 7 mld zł do 18,4 mld zł, czyli o 11,4 mld zł. Tymczasem cała dotacja na kształcenie wynosi 0,68% PKB.</a:t>
            </a:r>
          </a:p>
          <a:p>
            <a:pPr algn="just"/>
            <a:endParaRPr lang="pl-PL" sz="1400" dirty="0" smtClean="0"/>
          </a:p>
          <a:p>
            <a:pPr algn="just"/>
            <a:r>
              <a:rPr lang="pl-PL" sz="1400" dirty="0" smtClean="0"/>
              <a:t>W latach 2014-2020 Polska może otrzymać z UE nawet 60 mld zł, głownie na innowacje. Ponadto, w ramach programu Horyzont 2020 będzie do dyspozycji blisko 80 mld euro.</a:t>
            </a:r>
          </a:p>
          <a:p>
            <a:pPr algn="just"/>
            <a:endParaRPr lang="pl-PL" sz="500" dirty="0" smtClean="0"/>
          </a:p>
          <a:p>
            <a:pPr algn="just"/>
            <a:r>
              <a:rPr lang="pl-PL" sz="1200" dirty="0" smtClean="0"/>
              <a:t>W 2016 roku wydatki na badania i rozwój spadły z 8,3 mld zł (2015) do 7 mld zł, bowiem budżet środków UE spadł z 2,35 mld zł do 0,6 mld zł.</a:t>
            </a:r>
          </a:p>
          <a:p>
            <a:pPr algn="just"/>
            <a:endParaRPr lang="pl-PL" dirty="0" smtClean="0"/>
          </a:p>
          <a:p>
            <a:pPr algn="just"/>
            <a:r>
              <a:rPr lang="pl-PL" sz="1400" b="1" dirty="0" smtClean="0"/>
              <a:t>Zazwyczaj słuszne i odważne rozwiązania zapiane w projekcie nowej Ustawy 2,0 będą skuteczne, jeśli wprowadzi się równie odważne zmiany w systemie finansowania nauki i przede wszystkim kształcenia. Takie właśnie mieliśmy przyjemność zaproponować. </a:t>
            </a:r>
          </a:p>
          <a:p>
            <a:pPr algn="just"/>
            <a:endParaRPr lang="pl-PL" sz="1400" b="1" dirty="0"/>
          </a:p>
          <a:p>
            <a:pPr algn="just"/>
            <a:r>
              <a:rPr lang="pl-PL" sz="1400" dirty="0"/>
              <a:t>Konsekwencje braku wprowadzenia proponowanych zmian są następujące: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l-PL" sz="1400" dirty="0"/>
              <a:t>Polska straci ostatnią szansę na konieczną restrukturyzację szkolnictwa wyższego </a:t>
            </a:r>
            <a:r>
              <a:rPr lang="pl-PL" sz="1400" dirty="0" smtClean="0"/>
              <a:t>i </a:t>
            </a:r>
            <a:r>
              <a:rPr lang="pl-PL" sz="1400" dirty="0"/>
              <a:t>sfinansowanie tego trudnego procesu z funduszy </a:t>
            </a:r>
            <a:r>
              <a:rPr lang="pl-PL" sz="1400" dirty="0" smtClean="0"/>
              <a:t>unijnych.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l-PL" sz="1400" dirty="0"/>
              <a:t>N</a:t>
            </a:r>
            <a:r>
              <a:rPr lang="pl-PL" sz="1400" dirty="0" smtClean="0"/>
              <a:t>ie </a:t>
            </a:r>
            <a:r>
              <a:rPr lang="pl-PL" sz="1400" dirty="0"/>
              <a:t>wykorzystamy (i nie będziemy mieli  za co  utrzymać) infrastruktury naukowo-dydaktycznej powstałej za 20 mld </a:t>
            </a:r>
            <a:r>
              <a:rPr lang="pl-PL" sz="1400" dirty="0" smtClean="0"/>
              <a:t>zł.</a:t>
            </a: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pl-PL" sz="1400" b="1" dirty="0" smtClean="0"/>
              <a:t>Pod </a:t>
            </a:r>
            <a:r>
              <a:rPr lang="pl-PL" sz="1400" b="1" dirty="0"/>
              <a:t>względem innowacyjności gospodarki dalej będziemy w ogonie Europy, a firmy będą tracić konkurencyjność i w rezultacie pozostaniemy gospodarką peryferyjną</a:t>
            </a:r>
            <a:r>
              <a:rPr lang="pl-PL" sz="1400" b="1" dirty="0" smtClean="0"/>
              <a:t>.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1070586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0800" y="1772816"/>
            <a:ext cx="7010400" cy="193040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Zapraszam </a:t>
            </a:r>
            <a:r>
              <a:rPr lang="pl-PL" sz="4800" dirty="0"/>
              <a:t>do dyskusji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33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66497" y="1030014"/>
            <a:ext cx="965900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sz="1400" dirty="0">
                <a:latin typeface="+mj-lt"/>
                <a:cs typeface="Times New Roman" pitchFamily="18" charset="0"/>
              </a:rPr>
              <a:t>Projekt Ustawy 2,0 </a:t>
            </a:r>
            <a:r>
              <a:rPr lang="pl-PL" sz="1400" dirty="0" smtClean="0">
                <a:latin typeface="+mj-lt"/>
                <a:cs typeface="Times New Roman" pitchFamily="18" charset="0"/>
              </a:rPr>
              <a:t>marginalnie </a:t>
            </a:r>
            <a:r>
              <a:rPr lang="pl-PL" sz="1400" dirty="0">
                <a:latin typeface="+mj-lt"/>
                <a:cs typeface="Times New Roman" pitchFamily="18" charset="0"/>
              </a:rPr>
              <a:t>traktuje kwestie finansowe, jedynie zwiększa elastyczność w dysponowaniu środkami budżetowymi przez uczelnie. W tej sytuacji przedstawię zwięzłą ocenę finansowania szkół wyższych w zakresie kształcenia w okresie 2006 – 2016.  </a:t>
            </a:r>
            <a:endParaRPr lang="pl-PL" sz="1400" dirty="0" smtClean="0">
              <a:latin typeface="+mj-lt"/>
              <a:cs typeface="Times New Roman" pitchFamily="18" charset="0"/>
            </a:endParaRPr>
          </a:p>
          <a:p>
            <a:pPr marL="0" lvl="1"/>
            <a:endParaRPr lang="pl-PL" sz="1400" dirty="0">
              <a:latin typeface="+mj-lt"/>
            </a:endParaRPr>
          </a:p>
          <a:p>
            <a:pPr marL="0" lvl="1" algn="ctr"/>
            <a:r>
              <a:rPr lang="pl-PL" sz="1600" cap="small" dirty="0">
                <a:latin typeface="+mj-lt"/>
                <a:cs typeface="Times New Roman" pitchFamily="18" charset="0"/>
              </a:rPr>
              <a:t>d</a:t>
            </a:r>
            <a:r>
              <a:rPr lang="pl-PL" sz="1600" cap="small" dirty="0" smtClean="0">
                <a:latin typeface="+mj-lt"/>
                <a:cs typeface="Times New Roman" pitchFamily="18" charset="0"/>
              </a:rPr>
              <a:t>o </a:t>
            </a:r>
            <a:r>
              <a:rPr lang="pl-PL" sz="1600" cap="small" dirty="0">
                <a:latin typeface="+mj-lt"/>
                <a:cs typeface="Times New Roman" pitchFamily="18" charset="0"/>
              </a:rPr>
              <a:t>2016 r. włącznie obowiązywał algorytm:</a:t>
            </a:r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pPr marL="0" lvl="1"/>
            <a:endParaRPr lang="pl-PL" dirty="0" smtClean="0"/>
          </a:p>
          <a:p>
            <a:pPr marL="0" lvl="1"/>
            <a:endParaRPr lang="pl-PL" dirty="0"/>
          </a:p>
          <a:p>
            <a:endParaRPr lang="pl-PL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86" y="2381084"/>
            <a:ext cx="6384642" cy="161284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376855" y="4456386"/>
            <a:ext cx="95486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+mj-lt"/>
                <a:cs typeface="Times New Roman" pitchFamily="18" charset="0"/>
              </a:rPr>
              <a:t>Poprzedni algorytm zniechęcał uczelnie do pogoni za studentem, ponieważ na bieżąco pokrywał jedynie 1/8 zwiększonych kosztów kształcenia wskutek wzrostu rekrutacji. Jak wiemy, powszechnie uważa się, że było odwrotnie.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1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90600" y="5180973"/>
            <a:ext cx="1021080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/>
              <a:t>Wykres 1.</a:t>
            </a:r>
            <a:r>
              <a:rPr lang="pl-PL" sz="1100" dirty="0" smtClean="0"/>
              <a:t> Relacja między realną zmianą dotacji podmiotowej na działalność dydaktyczną w przeliczeniu na jednego studenta studiów stacjonarnych (uwzględnia inflację) a zmianą liczby studentów studiów stacjonarnych w uczelniach publicznych (zmiany liczone w % w 2016 w stosunku do 2006).</a:t>
            </a:r>
          </a:p>
          <a:p>
            <a:pPr algn="ctr"/>
            <a:endParaRPr lang="pl-PL" sz="300" i="1" dirty="0" smtClean="0"/>
          </a:p>
          <a:p>
            <a:pPr algn="ctr"/>
            <a:r>
              <a:rPr lang="pl-PL" sz="1050" i="1" dirty="0" smtClean="0"/>
              <a:t>Opracowanie własne na podstawie publikacji Szkoły wyższe dane podstawowe wg stanu na 30.11 danego roku oraz </a:t>
            </a:r>
            <a:r>
              <a:rPr lang="pl-PL" sz="1050" i="1" dirty="0" err="1" smtClean="0"/>
              <a:t>obwieszczeń</a:t>
            </a:r>
            <a:r>
              <a:rPr lang="pl-PL" sz="1050" i="1" dirty="0" smtClean="0"/>
              <a:t> ministra nauki i szkolnictwa wyższego w sprawie wykazu jednostek, którym przyznano dotacje podmiotowe w ustawowo określonym zakresie z części 38 „Szkolnictwo wyższe”.</a:t>
            </a:r>
            <a:endParaRPr lang="pl-PL" sz="1050" i="1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782" y="177961"/>
            <a:ext cx="6932437" cy="5003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4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857907" y="5227298"/>
            <a:ext cx="10476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/>
              <a:t>Wykres 2.</a:t>
            </a:r>
            <a:r>
              <a:rPr lang="pl-PL" sz="1100" dirty="0" smtClean="0"/>
              <a:t> Relacja między realną zmianą dotacji podmiotowej na działalność dydaktyczną w przeliczeniu na jednego studenta studiów stacjonarnych (uwzględnia inflację) a zmianą liczby studentów studiów stacjonarnych w uczelniach publicznych (zmiany liczone w % w 2016 w stosunku do 2014).</a:t>
            </a:r>
          </a:p>
          <a:p>
            <a:pPr algn="ctr"/>
            <a:endParaRPr lang="pl-PL" sz="200" i="1" dirty="0" smtClean="0"/>
          </a:p>
          <a:p>
            <a:pPr algn="ctr"/>
            <a:r>
              <a:rPr lang="pl-PL" sz="1000" i="1" dirty="0" smtClean="0"/>
              <a:t>Opracowanie własne na podstawie publikacji Szkoły wyższe dane podstawowe wg stanu na 30.11 danego roku oraz </a:t>
            </a:r>
            <a:r>
              <a:rPr lang="pl-PL" sz="1000" i="1" dirty="0" err="1" smtClean="0"/>
              <a:t>obwieszczeń</a:t>
            </a:r>
            <a:r>
              <a:rPr lang="pl-PL" sz="1000" i="1" dirty="0" smtClean="0"/>
              <a:t> ministra nauki i szkolnictwa wyższego w sprawie wykazu jednostek, którym przyznano dotacje podmiotowe w ustawowo określonym zakresie z części 38 „Szkolnictwo wyższe”.</a:t>
            </a:r>
            <a:endParaRPr lang="pl-PL" sz="1000" i="1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954" y="98527"/>
            <a:ext cx="7090092" cy="5128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98179" y="557048"/>
            <a:ext cx="979564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Dwie </a:t>
            </a:r>
            <a:r>
              <a:rPr lang="pl-PL" sz="1400" dirty="0"/>
              <a:t>politechniki średniej wielkości miały w 2006 roku dotację na </a:t>
            </a:r>
            <a:r>
              <a:rPr lang="pl-PL" sz="1400" dirty="0" smtClean="0"/>
              <a:t>studenta: </a:t>
            </a:r>
            <a:r>
              <a:rPr lang="pl-PL" sz="1400" b="1" dirty="0" err="1" smtClean="0"/>
              <a:t>Px</a:t>
            </a:r>
            <a:r>
              <a:rPr lang="pl-PL" sz="1400" b="1" dirty="0" smtClean="0"/>
              <a:t> </a:t>
            </a:r>
            <a:r>
              <a:rPr lang="pl-PL" sz="1400" b="1" dirty="0"/>
              <a:t>= 8396 zł</a:t>
            </a:r>
            <a:r>
              <a:rPr lang="pl-PL" sz="1400" dirty="0"/>
              <a:t>,  </a:t>
            </a:r>
            <a:r>
              <a:rPr lang="pl-PL" sz="1400" b="1" dirty="0" err="1"/>
              <a:t>Py</a:t>
            </a:r>
            <a:r>
              <a:rPr lang="pl-PL" sz="1400" b="1" dirty="0"/>
              <a:t> = 8136 zł</a:t>
            </a:r>
          </a:p>
          <a:p>
            <a:r>
              <a:rPr lang="pl-PL" sz="1400" dirty="0"/>
              <a:t> </a:t>
            </a:r>
          </a:p>
          <a:p>
            <a:r>
              <a:rPr lang="pl-PL" sz="1400" dirty="0" smtClean="0"/>
              <a:t>	</a:t>
            </a:r>
            <a:r>
              <a:rPr lang="pl-PL" sz="1400" dirty="0" smtClean="0"/>
              <a:t>do </a:t>
            </a:r>
            <a:r>
              <a:rPr lang="pl-PL" sz="1400" dirty="0"/>
              <a:t>2014 roku liczba studentów stacjonarnych wzrosła</a:t>
            </a:r>
            <a:r>
              <a:rPr lang="pl-PL" sz="1400" dirty="0" smtClean="0"/>
              <a:t>:</a:t>
            </a:r>
          </a:p>
          <a:p>
            <a:endParaRPr lang="pl-PL" sz="900" dirty="0"/>
          </a:p>
          <a:p>
            <a:r>
              <a:rPr lang="pl-PL" sz="1400" dirty="0" smtClean="0"/>
              <a:t>	</a:t>
            </a:r>
            <a:r>
              <a:rPr lang="pl-PL" sz="1400" dirty="0" err="1" smtClean="0"/>
              <a:t>Px</a:t>
            </a:r>
            <a:r>
              <a:rPr lang="pl-PL" sz="1400" dirty="0" smtClean="0"/>
              <a:t> </a:t>
            </a:r>
            <a:r>
              <a:rPr lang="pl-PL" sz="1400" dirty="0"/>
              <a:t>o </a:t>
            </a:r>
            <a:r>
              <a:rPr lang="pl-PL" sz="1400" dirty="0" smtClean="0"/>
              <a:t>12,1</a:t>
            </a:r>
            <a:r>
              <a:rPr lang="pl-PL" sz="1400" dirty="0"/>
              <a:t>%  a  </a:t>
            </a:r>
            <a:r>
              <a:rPr lang="pl-PL" sz="1400" dirty="0" err="1"/>
              <a:t>Py</a:t>
            </a:r>
            <a:r>
              <a:rPr lang="pl-PL" sz="1400" dirty="0"/>
              <a:t> o 46,1</a:t>
            </a:r>
            <a:r>
              <a:rPr lang="pl-PL" sz="1400" dirty="0" smtClean="0"/>
              <a:t>%</a:t>
            </a:r>
          </a:p>
          <a:p>
            <a:endParaRPr lang="pl-PL" sz="1400" dirty="0"/>
          </a:p>
          <a:p>
            <a:r>
              <a:rPr lang="pl-PL" sz="1400" dirty="0" smtClean="0"/>
              <a:t>	a </a:t>
            </a:r>
            <a:r>
              <a:rPr lang="pl-PL" sz="1400" dirty="0"/>
              <a:t>dotacja na studenta wzrosła</a:t>
            </a:r>
            <a:r>
              <a:rPr lang="pl-PL" sz="1400" dirty="0" smtClean="0"/>
              <a:t>:</a:t>
            </a:r>
          </a:p>
          <a:p>
            <a:endParaRPr lang="pl-PL" sz="900" dirty="0"/>
          </a:p>
          <a:p>
            <a:r>
              <a:rPr lang="pl-PL" sz="1400" dirty="0" smtClean="0"/>
              <a:t>	</a:t>
            </a:r>
            <a:r>
              <a:rPr lang="pl-PL" sz="1400" b="1" dirty="0" err="1" smtClean="0"/>
              <a:t>Px</a:t>
            </a:r>
            <a:r>
              <a:rPr lang="pl-PL" sz="1400" dirty="0" smtClean="0"/>
              <a:t> </a:t>
            </a:r>
            <a:r>
              <a:rPr lang="pl-PL" sz="1400" dirty="0"/>
              <a:t>o 34,75% do </a:t>
            </a: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11313 zł </a:t>
            </a:r>
            <a:r>
              <a:rPr lang="pl-PL" sz="1300" dirty="0"/>
              <a:t>(realnie o 10,95</a:t>
            </a:r>
            <a:r>
              <a:rPr lang="pl-PL" sz="1300" dirty="0"/>
              <a:t>%)</a:t>
            </a:r>
            <a:r>
              <a:rPr lang="pl-PL" sz="1400" dirty="0" smtClean="0"/>
              <a:t>	</a:t>
            </a:r>
            <a:r>
              <a:rPr lang="pl-PL" sz="1400" b="1" dirty="0" err="1" smtClean="0"/>
              <a:t>Py</a:t>
            </a:r>
            <a:r>
              <a:rPr lang="pl-PL" sz="1400" dirty="0" smtClean="0"/>
              <a:t> </a:t>
            </a:r>
            <a:r>
              <a:rPr lang="pl-PL" sz="1400" dirty="0"/>
              <a:t>o 8,19% do </a:t>
            </a:r>
            <a:r>
              <a:rPr lang="pl-PL" sz="1400" dirty="0">
                <a:solidFill>
                  <a:schemeClr val="accent2">
                    <a:lumMod val="75000"/>
                  </a:schemeClr>
                </a:solidFill>
              </a:rPr>
              <a:t>8803 zł </a:t>
            </a:r>
            <a:r>
              <a:rPr lang="pl-PL" sz="1300" dirty="0"/>
              <a:t>(realnie spadek 0 15,6%)</a:t>
            </a:r>
          </a:p>
          <a:p>
            <a:r>
              <a:rPr lang="pl-PL" sz="1400" dirty="0"/>
              <a:t> 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dirty="0"/>
              <a:t>Jeśli w uczelni </a:t>
            </a:r>
            <a:r>
              <a:rPr lang="pl-PL" sz="1400" dirty="0" err="1"/>
              <a:t>Py</a:t>
            </a:r>
            <a:r>
              <a:rPr lang="pl-PL" sz="1400" dirty="0"/>
              <a:t> w okresie 2006 ÷ 2014 liczba studentów stacjonarnych wzrosłaby tak, jak w uczelni </a:t>
            </a:r>
            <a:r>
              <a:rPr lang="pl-PL" sz="1400" dirty="0" err="1"/>
              <a:t>Px</a:t>
            </a:r>
            <a:r>
              <a:rPr lang="pl-PL" sz="1400" dirty="0"/>
              <a:t>, tj. o 12,1% (taki </a:t>
            </a:r>
            <a:r>
              <a:rPr lang="pl-PL" sz="1400" dirty="0" smtClean="0"/>
              <a:t>też </a:t>
            </a:r>
            <a:r>
              <a:rPr lang="pl-PL" sz="1400" dirty="0"/>
              <a:t>był średni wzrost w uczelniach technicznych), to dotacja na rok 2014 spadłaby o 5 mln zł. </a:t>
            </a:r>
            <a:endParaRPr lang="pl-PL" sz="1400" dirty="0" smtClean="0"/>
          </a:p>
          <a:p>
            <a:endParaRPr lang="pl-PL" sz="500" dirty="0"/>
          </a:p>
          <a:p>
            <a:r>
              <a:rPr lang="pl-PL" sz="1400" dirty="0"/>
              <a:t>Jednocześnie liczba studentów byłaby niższa o 3 tys. W efekcie koszty kształcenia byłyby niższe o 24 mln zł: 3 tys. x 8 tys. zł =24 mln zł (założono, że koszty kształcenia wynoszą 90% dotacji). Po odjęciu 5 mln zł zostaje 19 mln zł. </a:t>
            </a:r>
          </a:p>
          <a:p>
            <a:r>
              <a:rPr lang="pl-PL" sz="1400" dirty="0"/>
              <a:t> </a:t>
            </a:r>
          </a:p>
          <a:p>
            <a:r>
              <a:rPr lang="pl-PL" sz="1400" b="1" dirty="0"/>
              <a:t>Tak więc, pogoń za studentem tylko w 2014 roku kosztowała politechnikę </a:t>
            </a:r>
            <a:r>
              <a:rPr lang="pl-PL" sz="1400" b="1" dirty="0" err="1"/>
              <a:t>Py</a:t>
            </a:r>
            <a:r>
              <a:rPr lang="pl-PL" sz="1400" b="1" dirty="0"/>
              <a:t> 19 mln zł.</a:t>
            </a:r>
            <a:endParaRPr lang="pl-PL" sz="1400" dirty="0"/>
          </a:p>
          <a:p>
            <a:r>
              <a:rPr lang="pl-PL" sz="1400" b="1" dirty="0"/>
              <a:t> 3 tys. mniej studentów to więcej czasu na działalność naukową i współpracę z gospodarką.</a:t>
            </a:r>
            <a:endParaRPr lang="pl-PL" sz="1400" dirty="0"/>
          </a:p>
          <a:p>
            <a:r>
              <a:rPr lang="pl-PL" sz="1400" dirty="0"/>
              <a:t> </a:t>
            </a:r>
            <a:endParaRPr lang="pl-PL" sz="1400" dirty="0" smtClean="0"/>
          </a:p>
          <a:p>
            <a:endParaRPr lang="pl-PL" sz="1400" dirty="0"/>
          </a:p>
          <a:p>
            <a:r>
              <a:rPr lang="pl-PL" sz="1400" dirty="0"/>
              <a:t>Na marginesie, w okresie 2006 ÷ 2014 dotacja na studenta w PWSZ wzrosła z 5057 zł do 11280 zł, ponieważ tam liczba studentów spadła o 24%. Procentowo wzrost dotacji na studenta wyniósł 123% a realnie 99,3</a:t>
            </a:r>
            <a:r>
              <a:rPr lang="pl-PL" sz="1400" dirty="0" smtClean="0"/>
              <a:t>%.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4335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98331" y="5065986"/>
            <a:ext cx="9995338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/>
              <a:t>Wykres 3</a:t>
            </a:r>
            <a:r>
              <a:rPr lang="pl-PL" sz="1100" b="1" dirty="0"/>
              <a:t>. </a:t>
            </a:r>
            <a:r>
              <a:rPr lang="pl-PL" sz="1100" dirty="0"/>
              <a:t>Relacja między realną dotacją na studenta studiów </a:t>
            </a:r>
            <a:r>
              <a:rPr lang="pl-PL" sz="1100" dirty="0" smtClean="0"/>
              <a:t>stacjonarnych (uwzględnia </a:t>
            </a:r>
            <a:r>
              <a:rPr lang="pl-PL" sz="1100" dirty="0"/>
              <a:t>inflację) w zł w </a:t>
            </a:r>
            <a:r>
              <a:rPr lang="pl-PL" sz="1100" dirty="0" smtClean="0"/>
              <a:t>2014 </a:t>
            </a:r>
            <a:r>
              <a:rPr lang="pl-PL" sz="1100" dirty="0"/>
              <a:t>roku a potencjałem naukowym danej uczelni </a:t>
            </a:r>
            <a:r>
              <a:rPr lang="pl-PL" sz="1100" dirty="0" err="1"/>
              <a:t>Y</a:t>
            </a:r>
            <a:r>
              <a:rPr lang="pl-PL" sz="1100" baseline="-25000" dirty="0" err="1"/>
              <a:t>i</a:t>
            </a:r>
            <a:r>
              <a:rPr lang="pl-PL" sz="1100" dirty="0"/>
              <a:t> </a:t>
            </a:r>
            <a:r>
              <a:rPr lang="pl-PL" sz="1100" dirty="0" smtClean="0"/>
              <a:t>wyliczonym </a:t>
            </a:r>
            <a:r>
              <a:rPr lang="pl-PL" sz="1100" dirty="0"/>
              <a:t>(na podstawie kategorii naukowych za działalność naukową w latach 2009-2012) na okres 2013-2016</a:t>
            </a:r>
          </a:p>
          <a:p>
            <a:r>
              <a:rPr lang="pl-PL" sz="1000" i="1" dirty="0" smtClean="0"/>
              <a:t>Źródło: KOMUNIKAT </a:t>
            </a:r>
            <a:r>
              <a:rPr lang="pl-PL" sz="1000" i="1" dirty="0"/>
              <a:t>MINISTRA NAUKI I SZKOLNICTWA WYŻSZEGO z dnia 4 lipca 2014 r. o przyznanych kategoriach naukowych jednostkom naukowym, Dziennik Urzędowy </a:t>
            </a:r>
            <a:r>
              <a:rPr lang="pl-PL" sz="1000" i="1" dirty="0" err="1"/>
              <a:t>MNiSW</a:t>
            </a:r>
            <a:r>
              <a:rPr lang="pl-PL" sz="1000" i="1" dirty="0"/>
              <a:t>, Warszawa, dnia 9 lipca 2014r. Pozycja </a:t>
            </a:r>
            <a:r>
              <a:rPr lang="pl-PL" sz="1000" i="1" dirty="0" smtClean="0"/>
              <a:t>38, KOMUNIKAT </a:t>
            </a:r>
            <a:r>
              <a:rPr lang="pl-PL" sz="1000" i="1" dirty="0"/>
              <a:t>MINISTRA NAUKI I SZKOLNICTWA WYŻSZEGO  z dnia 29 czerwca 2016 r. o kategoriach naukowych przyznanych jednostkom naukowym, Dziennik Urzędowy </a:t>
            </a:r>
            <a:r>
              <a:rPr lang="pl-PL" sz="1000" i="1" dirty="0" err="1"/>
              <a:t>MNiSW</a:t>
            </a:r>
            <a:r>
              <a:rPr lang="pl-PL" sz="1000" i="1" dirty="0"/>
              <a:t>, Warszawa, dnia 30 czerwca 2016 r. Pozycja 41</a:t>
            </a:r>
          </a:p>
          <a:p>
            <a:endParaRPr lang="pl-PL" sz="1200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97" y="183362"/>
            <a:ext cx="6974205" cy="4767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5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ole tekstowe 1"/>
              <p:cNvSpPr txBox="1"/>
              <p:nvPr/>
            </p:nvSpPr>
            <p:spPr>
              <a:xfrm>
                <a:off x="1019504" y="5181600"/>
                <a:ext cx="10152993" cy="110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100" b="1" dirty="0" smtClean="0">
                    <a:latin typeface="+mj-lt"/>
                  </a:rPr>
                  <a:t>Wykres </a:t>
                </a:r>
                <a:r>
                  <a:rPr lang="pl-PL" sz="1100" b="1" dirty="0" smtClean="0">
                    <a:latin typeface="+mj-lt"/>
                  </a:rPr>
                  <a:t>4. </a:t>
                </a:r>
                <a:r>
                  <a:rPr lang="pl-PL" sz="1100" dirty="0" smtClean="0">
                    <a:latin typeface="+mj-lt"/>
                  </a:rPr>
                  <a:t>Porównanie relacji między realną dotacją na studenta studiów stacjonarnych (uwzględnia inflację) w zł w 2006 i 2016 roku a potencjałem naukowym danej uczelni </a:t>
                </a:r>
                <a:r>
                  <a:rPr lang="pl-PL" sz="1100" dirty="0" err="1" smtClean="0">
                    <a:latin typeface="+mj-lt"/>
                  </a:rPr>
                  <a:t>Y</a:t>
                </a:r>
                <a:r>
                  <a:rPr lang="pl-PL" sz="1100" baseline="-25000" dirty="0" err="1" smtClean="0">
                    <a:latin typeface="+mj-lt"/>
                  </a:rPr>
                  <a:t>i</a:t>
                </a:r>
                <a:r>
                  <a:rPr lang="pl-PL" sz="1100" dirty="0" smtClean="0">
                    <a:latin typeface="+mj-lt"/>
                  </a:rPr>
                  <a:t> wyliczonym na okres 2013 </a:t>
                </a:r>
                <a14:m>
                  <m:oMath xmlns:m="http://schemas.openxmlformats.org/officeDocument/2006/math">
                    <m:r>
                      <a:rPr lang="pl-PL" sz="1100" i="1" smtClean="0">
                        <a:latin typeface="Cambria Math"/>
                      </a:rPr>
                      <m:t>÷</m:t>
                    </m:r>
                    <m:r>
                      <a:rPr lang="pl-PL" sz="11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pl-PL" sz="1100" dirty="0" smtClean="0">
                    <a:latin typeface="+mj-lt"/>
                  </a:rPr>
                  <a:t>2016.  </a:t>
                </a:r>
              </a:p>
              <a:p>
                <a:pPr algn="ctr"/>
                <a:r>
                  <a:rPr lang="pl-PL" sz="1000" i="1" dirty="0"/>
                  <a:t>Źródło: KOMUNIKAT MINISTRA NAUKI I SZKOLNICTWA WYŻSZEGO z dnia 4 lipca 2014 r. o przyznanych kategoriach naukowych jednostkom naukowym, Dziennik Urzędowy </a:t>
                </a:r>
                <a:r>
                  <a:rPr lang="pl-PL" sz="1000" i="1" dirty="0" err="1"/>
                  <a:t>MNiSW</a:t>
                </a:r>
                <a:r>
                  <a:rPr lang="pl-PL" sz="1000" i="1" dirty="0"/>
                  <a:t>, Warszawa, dnia 9 lipca 2014r. Pozycja 38, KOMUNIKAT MINISTRA NAUKI I SZKOLNICTWA WYŻSZEGO  z dnia 29 czerwca 2016 r. o kategoriach naukowych przyznanych jednostkom naukowym, Dziennik Urzędowy </a:t>
                </a:r>
                <a:r>
                  <a:rPr lang="pl-PL" sz="1000" i="1" dirty="0" err="1"/>
                  <a:t>MNiSW</a:t>
                </a:r>
                <a:r>
                  <a:rPr lang="pl-PL" sz="1000" i="1" dirty="0"/>
                  <a:t>, Warszawa, dnia 30 czerwca 2016 r. Pozycja 41</a:t>
                </a:r>
              </a:p>
              <a:p>
                <a:endParaRPr lang="pl-PL" sz="1200" dirty="0"/>
              </a:p>
            </p:txBody>
          </p:sp>
        </mc:Choice>
        <mc:Fallback>
          <p:sp>
            <p:nvSpPr>
              <p:cNvPr id="2" name="pole tekstow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504" y="5181600"/>
                <a:ext cx="10152993" cy="1100301"/>
              </a:xfrm>
              <a:prstGeom prst="rect">
                <a:avLst/>
              </a:prstGeom>
              <a:blipFill rotWithShape="1">
                <a:blip r:embed="rId2"/>
                <a:stretch>
                  <a:fillRect t="-55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/>
          <p:cNvSpPr txBox="1"/>
          <p:nvPr/>
        </p:nvSpPr>
        <p:spPr>
          <a:xfrm>
            <a:off x="1019504" y="84083"/>
            <a:ext cx="103185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/>
              <a:t>Kolejny wykres </a:t>
            </a:r>
            <a:r>
              <a:rPr lang="pl-PL" sz="1300" dirty="0" smtClean="0"/>
              <a:t>(wykres </a:t>
            </a:r>
            <a:r>
              <a:rPr lang="pl-PL" sz="1300" dirty="0" smtClean="0"/>
              <a:t>4) </a:t>
            </a:r>
            <a:r>
              <a:rPr lang="pl-PL" sz="1300" dirty="0"/>
              <a:t>pokazuje, że w przeciągu minionych lat nastąpiło wręcz wyrównanie dotacji na studenta w poszczególnych uczelniach. Jeszcze w 2006 roku można się doszukać zależności między wysokością dotacji a potencjałem naukowym. Aktualnie, do końca ubiegłego roku, już nie. </a:t>
            </a:r>
          </a:p>
          <a:p>
            <a:pPr algn="ctr"/>
            <a:endParaRPr lang="pl-PL" dirty="0"/>
          </a:p>
          <a:p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10" y="607303"/>
            <a:ext cx="7738580" cy="4492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3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92772" y="630621"/>
            <a:ext cx="93436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/>
              <a:t>W cenach bieżących, o ile w 2006 roku dotacja na studenta mieściła się w przedziale 4049 do 16006 zł, to w 2016 roku już tylko w przedziale 8039 do 20125 zł. D</a:t>
            </a:r>
            <a:r>
              <a:rPr lang="pl-PL" sz="1400" dirty="0" smtClean="0"/>
              <a:t>otacja na studenta w PWSZ-ach często jest wyższa niż w uniwersytetach czy politechnikach. Klasyczna „urawniłowka”. Nie był to efekt zamierzony, tylko wynik kilku procesów:</a:t>
            </a:r>
          </a:p>
          <a:p>
            <a:pPr algn="just"/>
            <a:endParaRPr lang="pl-PL" sz="8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l-PL" sz="1400" dirty="0" smtClean="0"/>
              <a:t>przekonanie, że ratunek leży w wyższej liczbie studentów (i zarazem wyższej sprawności nauczania);</a:t>
            </a:r>
          </a:p>
          <a:p>
            <a:pPr algn="just"/>
            <a:endParaRPr lang="pl-PL" sz="8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l-PL" sz="1400" dirty="0" smtClean="0"/>
              <a:t>studenci chętniej wybierali duże, zwykle lepsze uczelnie w dużych miastach oraz modne kierunku;</a:t>
            </a:r>
          </a:p>
          <a:p>
            <a:pPr algn="just"/>
            <a:endParaRPr lang="pl-PL" sz="8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l-PL" sz="1400" dirty="0" smtClean="0"/>
              <a:t>algorytm nie dawał istotnej premii za jakość kształcenia, współpracę z gospodarką i współpracę międzynarodową;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pl-PL" sz="1400" dirty="0" smtClean="0"/>
          </a:p>
          <a:p>
            <a:pPr algn="just"/>
            <a:endParaRPr lang="pl-PL" sz="1400" dirty="0" smtClean="0"/>
          </a:p>
          <a:p>
            <a:pPr algn="just"/>
            <a:r>
              <a:rPr lang="pl-PL" dirty="0" smtClean="0">
                <a:ln>
                  <a:solidFill>
                    <a:schemeClr val="tx2"/>
                  </a:solidFill>
                </a:ln>
              </a:rPr>
              <a:t>W rezultacie:</a:t>
            </a:r>
            <a:endParaRPr lang="pl-PL" dirty="0">
              <a:ln>
                <a:solidFill>
                  <a:schemeClr val="tx2"/>
                </a:solidFill>
              </a:ln>
            </a:endParaRPr>
          </a:p>
          <a:p>
            <a:pPr algn="just"/>
            <a:endParaRPr lang="pl-PL" sz="14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l-PL" sz="1400" dirty="0" smtClean="0"/>
              <a:t>mamy bardzo niski stopień dywersyfikacji źródeł przychodów, które w 2016 roku wyniosły 22, 68 mld zł. Od kilku lat udział przychodów pozadydaktycznych jest stabilny i wynosi 22% w uczelniach publicznych i 14,3% w uczelniach niepublicznych., ale w zdecydowanej większości uczelni wynosi &lt; 10% (!!).  Przy czym udział przychodów komercyjnych był niższy niż 1% a środków przyznanych na współpracę międzynarodową wynosi 1%;</a:t>
            </a:r>
          </a:p>
          <a:p>
            <a:pPr algn="just"/>
            <a:endParaRPr lang="pl-PL" sz="1400" dirty="0" smtClean="0"/>
          </a:p>
          <a:p>
            <a:pPr marL="1200150" lvl="2" indent="-285750" algn="just">
              <a:buFont typeface="Wingdings" pitchFamily="2" charset="2"/>
              <a:buChar char="§"/>
            </a:pPr>
            <a:r>
              <a:rPr lang="pl-PL" sz="1400" dirty="0" smtClean="0"/>
              <a:t>powyższe a także ciągły spadek przychodów z odpłatności działalności dydaktycznej były źródłem licznych patologii a jakość absolwentów nie jest wysoka;</a:t>
            </a:r>
          </a:p>
          <a:p>
            <a:pPr algn="just"/>
            <a:endParaRPr lang="pl-PL" sz="1400" dirty="0" smtClean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pl-PL" sz="1400" dirty="0" smtClean="0"/>
              <a:t>pozostaje jeszcze zapytać czy uczelnie, którym rosła dotacja na studenta wskutek coraz słabszej rekrutacji, ograniczyły konieczne zasoby i poprawiły kondycję finansową, czy też koszt kształcenia podążał za rosnącą dotacją?</a:t>
            </a:r>
          </a:p>
        </p:txBody>
      </p:sp>
    </p:spTree>
    <p:extLst>
      <p:ext uri="{BB962C8B-B14F-4D97-AF65-F5344CB8AC3E}">
        <p14:creationId xmlns:p14="http://schemas.microsoft.com/office/powerpoint/2010/main" val="30945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3380" y="1187670"/>
            <a:ext cx="104052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 smtClean="0"/>
          </a:p>
          <a:p>
            <a:pPr algn="ctr"/>
            <a:r>
              <a:rPr lang="pl-PL" sz="1400" b="1" dirty="0" smtClean="0"/>
              <a:t>Od 2017 roku obowiązuje zmieniony algorytm, który kierunkowo jest słuszny, bowiem uzależnia dotację od dostępności kadry (</a:t>
            </a:r>
            <a:r>
              <a:rPr lang="pl-PL" sz="1400" b="1" i="1" dirty="0" smtClean="0"/>
              <a:t>d</a:t>
            </a:r>
            <a:r>
              <a:rPr lang="pl-PL" sz="1400" b="1" i="1" baseline="-25000" dirty="0" smtClean="0"/>
              <a:t>i</a:t>
            </a:r>
            <a:r>
              <a:rPr lang="pl-PL" sz="1400" b="1" dirty="0" smtClean="0"/>
              <a:t>) </a:t>
            </a:r>
            <a:endParaRPr lang="pl-PL" sz="1400" b="1" dirty="0" smtClean="0"/>
          </a:p>
          <a:p>
            <a:pPr algn="ctr"/>
            <a:r>
              <a:rPr lang="pl-PL" sz="1400" b="1" dirty="0" smtClean="0"/>
              <a:t>i </a:t>
            </a:r>
            <a:r>
              <a:rPr lang="pl-PL" sz="1400" b="1" dirty="0" smtClean="0"/>
              <a:t>od potencjału naukowego (</a:t>
            </a:r>
            <a:r>
              <a:rPr lang="pl-PL" sz="1400" b="1" i="1" dirty="0" err="1" smtClean="0"/>
              <a:t>Y</a:t>
            </a:r>
            <a:r>
              <a:rPr lang="pl-PL" sz="1400" b="1" i="1" baseline="-25000" dirty="0" err="1" smtClean="0"/>
              <a:t>i</a:t>
            </a:r>
            <a:r>
              <a:rPr lang="pl-PL" sz="1400" b="1" dirty="0" smtClean="0"/>
              <a:t>):</a:t>
            </a:r>
          </a:p>
          <a:p>
            <a:endParaRPr lang="pl-PL" sz="16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4467413" y="696979"/>
            <a:ext cx="3257174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lvl="0" algn="ctr"/>
            <a:r>
              <a:rPr lang="pl-PL" b="1" dirty="0">
                <a:solidFill>
                  <a:prstClr val="black"/>
                </a:solidFill>
              </a:rPr>
              <a:t>CO ZMIENIŁ NOWY ALGORYTM?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01" y="2056940"/>
            <a:ext cx="4509724" cy="1974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219199" y="4136347"/>
            <a:ext cx="8607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przy czym:</a:t>
            </a:r>
          </a:p>
          <a:p>
            <a:endParaRPr lang="pl-PL" sz="1400" dirty="0" smtClean="0"/>
          </a:p>
          <a:p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= S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i st. </a:t>
            </a:r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x d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baseline="-25000" dirty="0" smtClean="0"/>
              <a:t>	</a:t>
            </a:r>
          </a:p>
          <a:p>
            <a:endParaRPr lang="pl-PL" baseline="-25000" dirty="0"/>
          </a:p>
          <a:p>
            <a:endParaRPr lang="pl-PL" b="1" baseline="-25000" dirty="0" smtClean="0"/>
          </a:p>
          <a:p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400" b="1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400" b="1" i="1" baseline="-25000" dirty="0">
                <a:latin typeface="Times New Roman" pitchFamily="18" charset="0"/>
                <a:cs typeface="Times New Roman" pitchFamily="18" charset="0"/>
              </a:rPr>
              <a:t>st. </a:t>
            </a:r>
            <a:r>
              <a:rPr lang="pl-PL" sz="1400" b="1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l-PL" sz="1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1400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1400" b="1" dirty="0" smtClean="0"/>
              <a:t> </a:t>
            </a:r>
            <a:r>
              <a:rPr lang="pl-PL" baseline="-25000" dirty="0" smtClean="0"/>
              <a:t>	</a:t>
            </a:r>
            <a:endParaRPr lang="pl-PL" baseline="-25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037" y="4316559"/>
            <a:ext cx="1981200" cy="77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07" y="5087541"/>
            <a:ext cx="28670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1521</Words>
  <Application>Microsoft Office PowerPoint</Application>
  <PresentationFormat>Niestandardowy</PresentationFormat>
  <Paragraphs>130</Paragraphs>
  <Slides>14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Finansowe konsekwencje  Ustawy 2.0 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Zapraszam do dyskusji</vt:lpstr>
    </vt:vector>
  </TitlesOfParts>
  <Company>PCG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Przykładowy tytuł</dc:title>
  <dc:creator>warszawa</dc:creator>
  <cp:lastModifiedBy>Magdalena Chyłek</cp:lastModifiedBy>
  <cp:revision>108</cp:revision>
  <cp:lastPrinted>2017-11-09T07:14:21Z</cp:lastPrinted>
  <dcterms:created xsi:type="dcterms:W3CDTF">2017-10-30T11:02:19Z</dcterms:created>
  <dcterms:modified xsi:type="dcterms:W3CDTF">2017-11-09T07:24:05Z</dcterms:modified>
</cp:coreProperties>
</file>